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5143500" cx="9144000"/>
  <p:notesSz cx="6858000" cy="9144000"/>
  <p:embeddedFontLst>
    <p:embeddedFont>
      <p:font typeface="Roboto Slab"/>
      <p:regular r:id="rId48"/>
      <p:bold r:id="rId49"/>
    </p:embeddedFont>
    <p:embeddedFont>
      <p:font typeface="Roboto"/>
      <p:regular r:id="rId50"/>
      <p:bold r:id="rId51"/>
      <p:italic r:id="rId52"/>
      <p:boldItalic r:id="rId53"/>
    </p:embeddedFont>
    <p:embeddedFont>
      <p:font typeface="Roboto Mon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Slab-regular.fntdata"/><Relationship Id="rId47" Type="http://schemas.openxmlformats.org/officeDocument/2006/relationships/slide" Target="slides/slide43.xml"/><Relationship Id="rId49" Type="http://schemas.openxmlformats.org/officeDocument/2006/relationships/font" Target="fonts/RobotoSlab-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7.xml"/><Relationship Id="rId55" Type="http://schemas.openxmlformats.org/officeDocument/2006/relationships/font" Target="fonts/RobotoMono-bold.fntdata"/><Relationship Id="rId10" Type="http://schemas.openxmlformats.org/officeDocument/2006/relationships/slide" Target="slides/slide6.xml"/><Relationship Id="rId54" Type="http://schemas.openxmlformats.org/officeDocument/2006/relationships/font" Target="fonts/RobotoMono-regular.fntdata"/><Relationship Id="rId13" Type="http://schemas.openxmlformats.org/officeDocument/2006/relationships/slide" Target="slides/slide9.xml"/><Relationship Id="rId57" Type="http://schemas.openxmlformats.org/officeDocument/2006/relationships/font" Target="fonts/RobotoMono-boldItalic.fntdata"/><Relationship Id="rId12" Type="http://schemas.openxmlformats.org/officeDocument/2006/relationships/slide" Target="slides/slide8.xml"/><Relationship Id="rId56" Type="http://schemas.openxmlformats.org/officeDocument/2006/relationships/font" Target="fonts/RobotoMono-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24d7dadc72_0_12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Google Shape;141;g24d7dadc7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24d7dadc72_0_13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Google Shape;146;g24d7dadc72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24d7dadc72_0_14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Google Shape;153;g24d7dadc72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24d7dadc72_0_15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Google Shape;159;g24d7dadc72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If I wanted to limit the package to a specific range of versions, I could do that with the following syntax. Very similar to what Gradle offers you on Android.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24d7dadc72_0_15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Google Shape;165;g24d7dadc72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2388ebc691_2_3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Google Shape;172;g2388ebc691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Formatter also exists for IntelliJ using the Dart plugin</a:t>
            </a:r>
            <a:endParaRPr/>
          </a:p>
          <a:p>
            <a:pPr indent="0" lvl="0" marL="0" rtl="0">
              <a:spcBef>
                <a:spcPts val="0"/>
              </a:spcBef>
              <a:spcAft>
                <a:spcPts val="0"/>
              </a:spcAft>
              <a:buNone/>
            </a:pPr>
            <a:r>
              <a:rPr lang="en-GB"/>
              <a:t>Analyzer also runs automatically in IntelliJ with the Flutter plugin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24d7dadc72_0_20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Google Shape;179;g24d7dadc72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beauty of hot reload is, that even after fixing an error, state is still maintained - allowing to iterate and develop far quicker.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25ecc35683_0_6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Google Shape;185;g25ecc3568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2388ebc691_2_4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Google Shape;190;g2388ebc691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Also available via IntelliJ’s built-in debugger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24d7dadc72_0_8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Google Shape;196;g24d7dadc7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2480e1310f_0_1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Google Shape;90;g2480e1310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24d7daddcc_0_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Google Shape;201;g24d7daddc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team analyzed popular apps and noticed a lot of custom widgets. So Flutter is designed to allow for that.</a:t>
            </a:r>
            <a:endParaRPr/>
          </a:p>
          <a:p>
            <a:pPr indent="0" lvl="0" marL="0">
              <a:spcBef>
                <a:spcPts val="0"/>
              </a:spcBef>
              <a:spcAft>
                <a:spcPts val="0"/>
              </a:spcAft>
              <a:buNone/>
            </a:pPr>
            <a:r>
              <a:t/>
            </a:r>
            <a:endParaRPr/>
          </a:p>
          <a:p>
            <a:pPr indent="0" lvl="0" marL="0">
              <a:spcBef>
                <a:spcPts val="0"/>
              </a:spcBef>
              <a:spcAft>
                <a:spcPts val="0"/>
              </a:spcAft>
              <a:buNone/>
            </a:pPr>
            <a:r>
              <a:rPr lang="en-GB"/>
              <a:t>Composition goes over inheritance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24d7dadc72_0_16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Google Shape;210;g24d7dadc72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This could be centering a text (by wrapping it in a center widget) or putting three column items into a row (widget).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238c12bdda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Google Shape;222;g238c12bd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2388ebc691_2_17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Google Shape;228;g2388ebc691_2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StatelessWidget</a:t>
            </a:r>
            <a:r>
              <a:rPr lang="en-GB"/>
              <a:t> is used for immutable elements that only rely on the object configuration information</a:t>
            </a:r>
            <a:endParaRPr/>
          </a:p>
          <a:p>
            <a:pPr indent="0" lvl="0" marL="0">
              <a:spcBef>
                <a:spcPts val="0"/>
              </a:spcBef>
              <a:spcAft>
                <a:spcPts val="0"/>
              </a:spcAft>
              <a:buNone/>
            </a:pPr>
            <a:r>
              <a:rPr lang="en-GB"/>
              <a:t>StatefulWidget is used for elements that can dynamically change based on state-changes in the system</a:t>
            </a:r>
            <a:endParaRPr/>
          </a:p>
          <a:p>
            <a:pPr indent="0" lvl="0" marL="0" rtl="0">
              <a:spcBef>
                <a:spcPts val="0"/>
              </a:spcBef>
              <a:spcAft>
                <a:spcPts val="0"/>
              </a:spcAft>
              <a:buNone/>
            </a:pPr>
            <a:r>
              <a:rPr lang="en-GB"/>
              <a:t>Everytime that state changes, setChange() is called by the object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24d7dadc72_0_21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Google Shape;233;g24d7dadc72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RaisedButton combines a Material widget with a GestureDetector widget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24d7dadc72_0_17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Google Shape;239;g24d7dadc72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Skia is the same graphics engine that Android uses. This one is built directly from source - compiled whenever you build Flutter</a:t>
            </a:r>
            <a:endParaRPr/>
          </a:p>
          <a:p>
            <a:pPr indent="0" lvl="0" marL="0">
              <a:spcBef>
                <a:spcPts val="0"/>
              </a:spcBef>
              <a:spcAft>
                <a:spcPts val="0"/>
              </a:spcAft>
              <a:buNone/>
            </a:pPr>
            <a:r>
              <a:rPr lang="en-GB"/>
              <a:t>The text engine is from Blink, the rendering engine from Chromium.</a:t>
            </a:r>
            <a:endParaRPr/>
          </a:p>
          <a:p>
            <a:pPr indent="0" lvl="0" marL="0">
              <a:spcBef>
                <a:spcPts val="0"/>
              </a:spcBef>
              <a:spcAft>
                <a:spcPts val="0"/>
              </a:spcAft>
              <a:buNone/>
            </a:pPr>
            <a:r>
              <a:t/>
            </a:r>
            <a:endParaRPr/>
          </a:p>
          <a:p>
            <a:pPr indent="0" lvl="0" marL="0">
              <a:spcBef>
                <a:spcPts val="0"/>
              </a:spcBef>
              <a:spcAft>
                <a:spcPts val="0"/>
              </a:spcAft>
              <a:buNone/>
            </a:pPr>
            <a:r>
              <a:rPr lang="en-GB"/>
              <a:t>Layout for text is </a:t>
            </a:r>
            <a:r>
              <a:rPr lang="en-GB"/>
              <a:t>terribly hard - think about right to left, displaying dates and more.</a:t>
            </a:r>
            <a:endParaRPr/>
          </a:p>
          <a:p>
            <a:pPr indent="0" lvl="0" marL="0">
              <a:spcBef>
                <a:spcPts val="0"/>
              </a:spcBef>
              <a:spcAft>
                <a:spcPts val="0"/>
              </a:spcAft>
              <a:buNone/>
            </a:pPr>
            <a:r>
              <a:t/>
            </a:r>
            <a:endParaRPr/>
          </a:p>
          <a:p>
            <a:pPr indent="0" lvl="0" marL="0">
              <a:spcBef>
                <a:spcPts val="0"/>
              </a:spcBef>
              <a:spcAft>
                <a:spcPts val="0"/>
              </a:spcAft>
              <a:buNone/>
            </a:pPr>
            <a:r>
              <a:rPr lang="en-GB"/>
              <a:t>Every layer of the Framework builds upon the layer below it. For instance, the Material and Cupertino layers compose basic widgets from the widgets layer, which itself orchestrates objects from the rendering layer.</a:t>
            </a:r>
            <a:endParaRPr/>
          </a:p>
          <a:p>
            <a:pPr indent="0" lvl="0" marL="0">
              <a:spcBef>
                <a:spcPts val="0"/>
              </a:spcBef>
              <a:spcAft>
                <a:spcPts val="0"/>
              </a:spcAft>
              <a:buNone/>
            </a:pPr>
            <a:r>
              <a:t/>
            </a:r>
            <a:endParaRPr/>
          </a:p>
          <a:p>
            <a:pPr indent="0" lvl="0" marL="0" rtl="0">
              <a:spcBef>
                <a:spcPts val="0"/>
              </a:spcBef>
              <a:spcAft>
                <a:spcPts val="0"/>
              </a:spcAft>
              <a:buNone/>
            </a:pPr>
            <a:r>
              <a:rPr lang="en-GB"/>
              <a:t>This also allows to customize the framework as you please. This part of the beauty of Dart’s tree shaking mechanism (eliminates dead code).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2388ebc691_2_11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Google Shape;259;g2388ebc691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If you’re coming from Android: this is very similar to serialization of data and then sending it across a channel - similar to an event bus or Intent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2388ebc691_2_7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Google Shape;264;g2388ebc691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2388ebc691_2_9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Google Shape;270;g2388ebc691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Let’s focus on the blue bit for a second to understand how you’d do this on Android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2388ebc691_2_11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Google Shape;279;g2388ebc691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This works completely analog on iOS using Swift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2480e1310f_0_1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Google Shape;97;g2480e1310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Brand-driven == customized</a:t>
            </a:r>
            <a:endParaRPr/>
          </a:p>
          <a:p>
            <a:pPr indent="0" lvl="0" marL="0">
              <a:spcBef>
                <a:spcPts val="0"/>
              </a:spcBef>
              <a:spcAft>
                <a:spcPts val="0"/>
              </a:spcAft>
              <a:buNone/>
            </a:pPr>
            <a:r>
              <a:t/>
            </a:r>
            <a:endParaRPr/>
          </a:p>
          <a:p>
            <a:pPr indent="0" lvl="0" marL="0">
              <a:spcBef>
                <a:spcPts val="0"/>
              </a:spcBef>
              <a:spcAft>
                <a:spcPts val="0"/>
              </a:spcAft>
              <a:buNone/>
            </a:pPr>
            <a:r>
              <a:rPr lang="en-GB"/>
              <a:t>Internal teams at Google (CRM system) have managed to build functioning prototypes in a week.</a:t>
            </a:r>
            <a:endParaRPr/>
          </a:p>
          <a:p>
            <a:pPr indent="0" lvl="0" marL="0">
              <a:spcBef>
                <a:spcPts val="0"/>
              </a:spcBef>
              <a:spcAft>
                <a:spcPts val="0"/>
              </a:spcAft>
              <a:buNone/>
            </a:pPr>
            <a:r>
              <a:t/>
            </a:r>
            <a:endParaRPr/>
          </a:p>
          <a:p>
            <a:pPr indent="0" lvl="0" marL="0" rtl="0">
              <a:spcBef>
                <a:spcPts val="0"/>
              </a:spcBef>
              <a:spcAft>
                <a:spcPts val="0"/>
              </a:spcAft>
              <a:buNone/>
            </a:pPr>
            <a:r>
              <a:rPr lang="en-GB"/>
              <a:t>Designers with 0 coding experiences became productive with Flutter in weeks - allowing them to build prototypes in hours.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1fdd75a89c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Google Shape;289;g1fdd75a8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1150">
                <a:solidFill>
                  <a:srgbClr val="111111"/>
                </a:solidFill>
                <a:latin typeface="Roboto"/>
                <a:ea typeface="Roboto"/>
                <a:cs typeface="Roboto"/>
                <a:sym typeface="Roboto"/>
              </a:rPr>
              <a:t>The call may fail – for example if the platform does not support the platform API (such as when running in a simulator), so we wrap the invokeMethod call in a try-catch statement.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24d7dadc72_0_8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Google Shape;297;g24d7dadc7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24d7daddcc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Google Shape;302;g24d7dadd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Flutter comes with it’s own widgets and renderer</a:t>
            </a:r>
            <a:endParaRPr/>
          </a:p>
          <a:p>
            <a:pPr indent="0" lvl="0" marL="0">
              <a:spcBef>
                <a:spcPts val="0"/>
              </a:spcBef>
              <a:spcAft>
                <a:spcPts val="0"/>
              </a:spcAft>
              <a:buNone/>
            </a:pPr>
            <a:r>
              <a:rPr lang="en-GB"/>
              <a:t>No support library needed. Not depended on OEM updates.</a:t>
            </a:r>
            <a:endParaRPr/>
          </a:p>
          <a:p>
            <a:pPr indent="0" lvl="0" marL="0">
              <a:spcBef>
                <a:spcPts val="0"/>
              </a:spcBef>
              <a:spcAft>
                <a:spcPts val="0"/>
              </a:spcAft>
              <a:buNone/>
            </a:pPr>
            <a:r>
              <a:rPr lang="en-GB"/>
              <a:t>Thanks to composition, we can only redraw what changed</a:t>
            </a:r>
            <a:endParaRPr/>
          </a:p>
          <a:p>
            <a:pPr indent="0" lvl="0" marL="0">
              <a:spcBef>
                <a:spcPts val="0"/>
              </a:spcBef>
              <a:spcAft>
                <a:spcPts val="0"/>
              </a:spcAft>
              <a:buNone/>
            </a:pPr>
            <a:r>
              <a:rPr lang="en-GB"/>
              <a:t>Bit blitting moved items that didn’t change from Cache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25ecc35683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Google Shape;307;g25ecc356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virtual DOM is immutable and needs to be rebuilt every frame - so 60 times per second when targeting 60fps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25ecc35683_0_3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Google Shape;324;g25ecc3568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25ecc35683_0_1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Google Shape;341;g25ecc3568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The app being in control of the renderer gives it more potential for controlling animations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24d7dadc72_0_11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5" name="Google Shape;355;g24d7dadc7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Dart as a language is designed to be reliable.</a:t>
            </a:r>
            <a:endParaRPr/>
          </a:p>
          <a:p>
            <a:pPr indent="0" lvl="0" marL="0">
              <a:spcBef>
                <a:spcPts val="0"/>
              </a:spcBef>
              <a:spcAft>
                <a:spcPts val="0"/>
              </a:spcAft>
              <a:buNone/>
            </a:pPr>
            <a:r>
              <a:rPr lang="en-GB"/>
              <a:t>No surprises, no magic that can create confusion.</a:t>
            </a:r>
            <a:endParaRPr/>
          </a:p>
          <a:p>
            <a:pPr indent="0" lvl="0" marL="0">
              <a:spcBef>
                <a:spcPts val="0"/>
              </a:spcBef>
              <a:spcAft>
                <a:spcPts val="0"/>
              </a:spcAft>
              <a:buNone/>
            </a:pPr>
            <a:r>
              <a:rPr lang="en-GB"/>
              <a:t>Very familiar for people with background in Java, JS, C# and more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238c12bdda_0_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Google Shape;360;g238c12bdd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Coming with Dart 2: sound type system (static and runtime type checks)</a:t>
            </a:r>
            <a:endParaRPr/>
          </a:p>
          <a:p>
            <a:pPr indent="0" lvl="0" marL="0">
              <a:spcBef>
                <a:spcPts val="0"/>
              </a:spcBef>
              <a:spcAft>
                <a:spcPts val="0"/>
              </a:spcAft>
              <a:buNone/>
            </a:pPr>
            <a:r>
              <a:rPr lang="en-GB"/>
              <a:t>Used to be optional in Dart 1</a:t>
            </a:r>
            <a:endParaRPr/>
          </a:p>
          <a:p>
            <a:pPr indent="0" lvl="0" marL="0">
              <a:spcBef>
                <a:spcPts val="0"/>
              </a:spcBef>
              <a:spcAft>
                <a:spcPts val="0"/>
              </a:spcAft>
              <a:buNone/>
            </a:pPr>
            <a:r>
              <a:t/>
            </a:r>
            <a:endParaRPr/>
          </a:p>
          <a:p>
            <a:pPr indent="0" lvl="0" marL="0">
              <a:spcBef>
                <a:spcPts val="0"/>
              </a:spcBef>
              <a:spcAft>
                <a:spcPts val="0"/>
              </a:spcAft>
              <a:buNone/>
            </a:pPr>
            <a:r>
              <a:rPr lang="en-GB"/>
              <a:t>Dealing with Reactive Views requires dealing with a lot of small objects</a:t>
            </a:r>
            <a:endParaRPr/>
          </a:p>
          <a:p>
            <a:pPr indent="0" lvl="0" marL="0">
              <a:spcBef>
                <a:spcPts val="0"/>
              </a:spcBef>
              <a:spcAft>
                <a:spcPts val="0"/>
              </a:spcAft>
              <a:buNone/>
            </a:pPr>
            <a:r>
              <a:rPr lang="en-GB"/>
              <a:t>Here’s where Dart’s GC is super helpful</a:t>
            </a:r>
            <a:endParaRPr/>
          </a:p>
          <a:p>
            <a:pPr indent="0" lvl="0" marL="0">
              <a:spcBef>
                <a:spcPts val="0"/>
              </a:spcBef>
              <a:spcAft>
                <a:spcPts val="0"/>
              </a:spcAft>
              <a:buNone/>
            </a:pPr>
            <a:r>
              <a:t/>
            </a:r>
            <a:endParaRPr/>
          </a:p>
          <a:p>
            <a:pPr indent="0" lvl="0" marL="0">
              <a:spcBef>
                <a:spcPts val="0"/>
              </a:spcBef>
              <a:spcAft>
                <a:spcPts val="0"/>
              </a:spcAft>
              <a:buNone/>
            </a:pPr>
            <a:r>
              <a:rPr lang="en-GB"/>
              <a:t>Tree shaking != dead code elimination</a:t>
            </a:r>
            <a:endParaRPr/>
          </a:p>
          <a:p>
            <a:pPr indent="0" lvl="0" marL="0">
              <a:spcBef>
                <a:spcPts val="0"/>
              </a:spcBef>
              <a:spcAft>
                <a:spcPts val="0"/>
              </a:spcAft>
              <a:buNone/>
            </a:pPr>
            <a:r>
              <a:rPr lang="en-GB"/>
              <a:t>It only includes what you need instead of eliminating what you don’t need</a:t>
            </a:r>
            <a:endParaRPr/>
          </a:p>
          <a:p>
            <a:pPr indent="0" lvl="0" marL="0">
              <a:spcBef>
                <a:spcPts val="0"/>
              </a:spcBef>
              <a:spcAft>
                <a:spcPts val="0"/>
              </a:spcAft>
              <a:buNone/>
            </a:pPr>
            <a:r>
              <a:t/>
            </a:r>
            <a:endParaRPr/>
          </a:p>
          <a:p>
            <a:pPr indent="0" lvl="0" marL="0" rtl="0">
              <a:spcBef>
                <a:spcPts val="0"/>
              </a:spcBef>
              <a:spcAft>
                <a:spcPts val="0"/>
              </a:spcAft>
              <a:buNone/>
            </a:pPr>
            <a:r>
              <a:rPr lang="en-GB"/>
              <a:t>Originally written in JavaScript and C++. Tested out about 20 languages until the team ended up with Dart. Compiles to native so C++ isn't even needed anymore.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24d7dadc72_0_12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Google Shape;365;g24d7dadc7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2480e1310f_0_3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Google Shape;370;g2480e1310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24d7dadc72_0_7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Google Shape;103;g24d7dadc7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I’d like to concentrate on two parts of Flutter, that I especially admire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2480e1310f_0_3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6" name="Google Shape;376;g2480e1310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2480e1310f_0_4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Google Shape;382;g2480e1310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2388ebc691_1_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8" name="Google Shape;388;g2388ebc69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24d7dadc72_0_9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Google Shape;394;g24d7dadc7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24d7dadc72_0_10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Google Shape;108;g24d7dadc7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Allows to quickly build beautiful UIs - we will have a look at some of the Widgets later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238c12bdda_0_3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Google Shape;113;g238c12bdd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When talking to a designer and a developer, you will most definitely receive two different answers, leading to different understanding of the same UI and effectively leading to confusion. We can avoid that by bringing in designers and developers early on and cooperate on the same language and same UI toolkit.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238c12bdda_0_1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Google Shape;119;g238c12bdd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238c12bdda_0_2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Google Shape;125;g238c12bdd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Try to place some of the implementation into functions to avoid deeply nested code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2388ebc691_2_13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Google Shape;132;g2388ebc691_2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There is a whole section in the Flutter docs that deals with this and helps people familiar with HTML and CSS to quickly become productive designers with Flutter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sp>
        <p:nvSpPr>
          <p:cNvPr id="29" name="Google Shape;29;p4"/>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4"/>
          <p:cNvSpPr txBox="1"/>
          <p:nvPr>
            <p:ph idx="1" type="body"/>
          </p:nvPr>
        </p:nvSpPr>
        <p:spPr>
          <a:xfrm>
            <a:off x="311700" y="1229875"/>
            <a:ext cx="8520600" cy="3339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 name="Google Shape;31;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grpSp>
        <p:nvGrpSpPr>
          <p:cNvPr id="32" name="Google Shape;32;p4"/>
          <p:cNvGrpSpPr/>
          <p:nvPr/>
        </p:nvGrpSpPr>
        <p:grpSpPr>
          <a:xfrm>
            <a:off x="0" y="3903669"/>
            <a:ext cx="9144000" cy="1239925"/>
            <a:chOff x="0" y="3903669"/>
            <a:chExt cx="9144000" cy="1239925"/>
          </a:xfrm>
        </p:grpSpPr>
        <p:sp>
          <p:nvSpPr>
            <p:cNvPr id="33" name="Google Shape;33;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Google Shape;34;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Google Shape;35;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Google Shape;36;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7.gif"/><Relationship Id="rId4" Type="http://schemas.openxmlformats.org/officeDocument/2006/relationships/image" Target="../media/image6.png"/><Relationship Id="rId5" Type="http://schemas.openxmlformats.org/officeDocument/2006/relationships/image" Target="../media/image9.gif"/><Relationship Id="rId6" Type="http://schemas.openxmlformats.org/officeDocument/2006/relationships/image" Target="../media/image11.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2655500" y="1775222"/>
            <a:ext cx="8222100" cy="838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The Magic of Flutter</a:t>
            </a:r>
            <a:endParaRPr/>
          </a:p>
        </p:txBody>
      </p:sp>
      <p:sp>
        <p:nvSpPr>
          <p:cNvPr id="86" name="Google Shape;86;p13"/>
          <p:cNvSpPr txBox="1"/>
          <p:nvPr>
            <p:ph idx="1" type="subTitle"/>
          </p:nvPr>
        </p:nvSpPr>
        <p:spPr>
          <a:xfrm>
            <a:off x="2655488" y="2715913"/>
            <a:ext cx="8222100" cy="432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Tim Messerschmidt</a:t>
            </a:r>
            <a:endParaRPr/>
          </a:p>
          <a:p>
            <a:pPr indent="0" lvl="0" marL="0">
              <a:spcBef>
                <a:spcPts val="0"/>
              </a:spcBef>
              <a:spcAft>
                <a:spcPts val="0"/>
              </a:spcAft>
              <a:buNone/>
            </a:pPr>
            <a:r>
              <a:rPr lang="en-GB"/>
              <a:t>Regional Lead, Developer Relations</a:t>
            </a:r>
            <a:endParaRPr/>
          </a:p>
          <a:p>
            <a:pPr indent="0" lvl="0" marL="0">
              <a:spcBef>
                <a:spcPts val="0"/>
              </a:spcBef>
              <a:spcAft>
                <a:spcPts val="0"/>
              </a:spcAft>
              <a:buNone/>
            </a:pPr>
            <a:r>
              <a:rPr lang="en-GB"/>
              <a:t>messerschmidt@google.com</a:t>
            </a:r>
            <a:endParaRPr/>
          </a:p>
          <a:p>
            <a:pPr indent="0" lvl="0" marL="0">
              <a:spcBef>
                <a:spcPts val="0"/>
              </a:spcBef>
              <a:spcAft>
                <a:spcPts val="0"/>
              </a:spcAft>
              <a:buNone/>
            </a:pPr>
            <a:r>
              <a:rPr lang="en-GB"/>
              <a:t>@SeraAndroid</a:t>
            </a:r>
            <a:endParaRPr/>
          </a:p>
        </p:txBody>
      </p:sp>
      <p:pic>
        <p:nvPicPr>
          <p:cNvPr id="87" name="Google Shape;87;p13"/>
          <p:cNvPicPr preferRelativeResize="0"/>
          <p:nvPr/>
        </p:nvPicPr>
        <p:blipFill>
          <a:blip r:embed="rId3">
            <a:alphaModFix/>
          </a:blip>
          <a:stretch>
            <a:fillRect/>
          </a:stretch>
        </p:blipFill>
        <p:spPr>
          <a:xfrm>
            <a:off x="64700" y="1572700"/>
            <a:ext cx="2927700" cy="292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Efficient Tooling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3"/>
          <p:cNvSpPr/>
          <p:nvPr/>
        </p:nvSpPr>
        <p:spPr>
          <a:xfrm>
            <a:off x="0" y="1396325"/>
            <a:ext cx="8059800" cy="450600"/>
          </a:xfrm>
          <a:prstGeom prst="rect">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highlight>
                <a:schemeClr val="accent5"/>
              </a:highlight>
            </a:endParaRPr>
          </a:p>
        </p:txBody>
      </p:sp>
      <p:sp>
        <p:nvSpPr>
          <p:cNvPr id="149" name="Google Shape;149;p23"/>
          <p:cNvSpPr/>
          <p:nvPr/>
        </p:nvSpPr>
        <p:spPr>
          <a:xfrm>
            <a:off x="0" y="2529700"/>
            <a:ext cx="8059800" cy="450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highlight>
                <a:schemeClr val="accent5"/>
              </a:highlight>
            </a:endParaRPr>
          </a:p>
        </p:txBody>
      </p:sp>
      <p:sp>
        <p:nvSpPr>
          <p:cNvPr id="150" name="Google Shape;150;p23"/>
          <p:cNvSpPr txBox="1"/>
          <p:nvPr>
            <p:ph idx="1" type="body"/>
          </p:nvPr>
        </p:nvSpPr>
        <p:spPr>
          <a:xfrm>
            <a:off x="311700" y="902250"/>
            <a:ext cx="8520600" cy="3339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sz="2400">
                <a:solidFill>
                  <a:srgbClr val="FFFFFF"/>
                </a:solidFill>
                <a:latin typeface="Roboto Mono"/>
                <a:ea typeface="Roboto Mono"/>
                <a:cs typeface="Roboto Mono"/>
                <a:sym typeface="Roboto Mono"/>
              </a:rPr>
              <a:t>$ flutter doctor</a:t>
            </a:r>
            <a:endParaRPr sz="2400">
              <a:solidFill>
                <a:srgbClr val="FFFFFF"/>
              </a:solidFill>
              <a:latin typeface="Roboto Mono"/>
              <a:ea typeface="Roboto Mono"/>
              <a:cs typeface="Roboto Mono"/>
              <a:sym typeface="Roboto Mono"/>
            </a:endParaRPr>
          </a:p>
          <a:p>
            <a:pPr indent="0" lvl="0" marL="0">
              <a:spcBef>
                <a:spcPts val="1600"/>
              </a:spcBef>
              <a:spcAft>
                <a:spcPts val="0"/>
              </a:spcAft>
              <a:buNone/>
            </a:pPr>
            <a:r>
              <a:rPr lang="en-GB"/>
              <a:t>C</a:t>
            </a:r>
            <a:r>
              <a:rPr lang="en-GB"/>
              <a:t>hecks your environment and displays a report to the terminal window</a:t>
            </a:r>
            <a:endParaRPr/>
          </a:p>
          <a:p>
            <a:pPr indent="0" lvl="0" marL="0">
              <a:spcBef>
                <a:spcPts val="1600"/>
              </a:spcBef>
              <a:spcAft>
                <a:spcPts val="0"/>
              </a:spcAft>
              <a:buNone/>
            </a:pPr>
            <a:r>
              <a:rPr lang="en-GB" sz="2400">
                <a:solidFill>
                  <a:srgbClr val="FFFFFF"/>
                </a:solidFill>
                <a:latin typeface="Roboto Mono"/>
                <a:ea typeface="Roboto Mono"/>
                <a:cs typeface="Roboto Mono"/>
                <a:sym typeface="Roboto Mono"/>
              </a:rPr>
              <a:t>$ flutter upgrade</a:t>
            </a:r>
            <a:endParaRPr sz="2400">
              <a:solidFill>
                <a:srgbClr val="FFFFFF"/>
              </a:solidFill>
              <a:latin typeface="Roboto Mono"/>
              <a:ea typeface="Roboto Mono"/>
              <a:cs typeface="Roboto Mono"/>
              <a:sym typeface="Roboto Mono"/>
            </a:endParaRPr>
          </a:p>
          <a:p>
            <a:pPr indent="0" lvl="0" marL="0">
              <a:spcBef>
                <a:spcPts val="1600"/>
              </a:spcBef>
              <a:spcAft>
                <a:spcPts val="1600"/>
              </a:spcAft>
              <a:buNone/>
            </a:pPr>
            <a:r>
              <a:rPr lang="en-GB">
                <a:highlight>
                  <a:srgbClr val="FDFDFD"/>
                </a:highlight>
              </a:rPr>
              <a:t>Updates both the Flutter SDK and your packages</a:t>
            </a:r>
            <a:endParaRPr>
              <a:latin typeface="Roboto Slab"/>
              <a:ea typeface="Roboto Slab"/>
              <a:cs typeface="Roboto Slab"/>
              <a:sym typeface="Roboto Slab"/>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4"/>
          <p:cNvSpPr/>
          <p:nvPr/>
        </p:nvSpPr>
        <p:spPr>
          <a:xfrm>
            <a:off x="0" y="683850"/>
            <a:ext cx="8059800" cy="450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highlight>
                <a:schemeClr val="accent5"/>
              </a:highlight>
            </a:endParaRPr>
          </a:p>
        </p:txBody>
      </p:sp>
      <p:sp>
        <p:nvSpPr>
          <p:cNvPr id="156" name="Google Shape;156;p24"/>
          <p:cNvSpPr txBox="1"/>
          <p:nvPr>
            <p:ph idx="1" type="body"/>
          </p:nvPr>
        </p:nvSpPr>
        <p:spPr>
          <a:xfrm>
            <a:off x="311700" y="902250"/>
            <a:ext cx="8520600" cy="3339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sz="2400">
                <a:solidFill>
                  <a:srgbClr val="FFFFFF"/>
                </a:solidFill>
                <a:latin typeface="Roboto Mono"/>
                <a:ea typeface="Roboto Mono"/>
                <a:cs typeface="Roboto Mono"/>
                <a:sym typeface="Roboto Mono"/>
              </a:rPr>
              <a:t>pubspec.yaml</a:t>
            </a:r>
            <a:endParaRPr sz="2400">
              <a:solidFill>
                <a:srgbClr val="FFFFFF"/>
              </a:solidFill>
              <a:latin typeface="Roboto Mono"/>
              <a:ea typeface="Roboto Mono"/>
              <a:cs typeface="Roboto Mono"/>
              <a:sym typeface="Roboto Mono"/>
            </a:endParaRPr>
          </a:p>
          <a:p>
            <a:pPr indent="0" lvl="0" marL="0">
              <a:spcBef>
                <a:spcPts val="1600"/>
              </a:spcBef>
              <a:spcAft>
                <a:spcPts val="0"/>
              </a:spcAft>
              <a:buNone/>
            </a:pPr>
            <a:r>
              <a:rPr lang="en-GB">
                <a:latin typeface="Roboto Mono"/>
                <a:ea typeface="Roboto Mono"/>
                <a:cs typeface="Roboto Mono"/>
                <a:sym typeface="Roboto Mono"/>
              </a:rPr>
              <a:t>name: flutter_project</a:t>
            </a:r>
            <a:endParaRPr>
              <a:latin typeface="Roboto Mono"/>
              <a:ea typeface="Roboto Mono"/>
              <a:cs typeface="Roboto Mono"/>
              <a:sym typeface="Roboto Mono"/>
            </a:endParaRPr>
          </a:p>
          <a:p>
            <a:pPr indent="0" lvl="0" marL="0">
              <a:spcBef>
                <a:spcPts val="1600"/>
              </a:spcBef>
              <a:spcAft>
                <a:spcPts val="0"/>
              </a:spcAft>
              <a:buNone/>
            </a:pPr>
            <a:r>
              <a:rPr lang="en-GB">
                <a:latin typeface="Roboto Mono"/>
                <a:ea typeface="Roboto Mono"/>
                <a:cs typeface="Roboto Mono"/>
                <a:sym typeface="Roboto Mono"/>
              </a:rPr>
              <a:t>description: An amazing Flutter project using Firebase Auth</a:t>
            </a:r>
            <a:endParaRPr>
              <a:latin typeface="Roboto Mono"/>
              <a:ea typeface="Roboto Mono"/>
              <a:cs typeface="Roboto Mono"/>
              <a:sym typeface="Roboto Mono"/>
            </a:endParaRPr>
          </a:p>
          <a:p>
            <a:pPr indent="0" lvl="0" marL="0">
              <a:spcBef>
                <a:spcPts val="1600"/>
              </a:spcBef>
              <a:spcAft>
                <a:spcPts val="0"/>
              </a:spcAft>
              <a:buNone/>
            </a:pPr>
            <a:r>
              <a:rPr lang="en-GB">
                <a:latin typeface="Roboto Mono"/>
                <a:ea typeface="Roboto Mono"/>
                <a:cs typeface="Roboto Mono"/>
                <a:sym typeface="Roboto Mono"/>
              </a:rPr>
              <a:t>dependencies:</a:t>
            </a:r>
            <a:endParaRPr>
              <a:latin typeface="Roboto Mono"/>
              <a:ea typeface="Roboto Mono"/>
              <a:cs typeface="Roboto Mono"/>
              <a:sym typeface="Roboto Mono"/>
            </a:endParaRPr>
          </a:p>
          <a:p>
            <a:pPr indent="0" lvl="0" marL="0">
              <a:spcBef>
                <a:spcPts val="1600"/>
              </a:spcBef>
              <a:spcAft>
                <a:spcPts val="0"/>
              </a:spcAft>
              <a:buNone/>
            </a:pPr>
            <a:r>
              <a:rPr lang="en-GB">
                <a:latin typeface="Roboto Mono"/>
                <a:ea typeface="Roboto Mono"/>
                <a:cs typeface="Roboto Mono"/>
                <a:sym typeface="Roboto Mono"/>
              </a:rPr>
              <a:t>  flutter:</a:t>
            </a:r>
            <a:endParaRPr>
              <a:latin typeface="Roboto Mono"/>
              <a:ea typeface="Roboto Mono"/>
              <a:cs typeface="Roboto Mono"/>
              <a:sym typeface="Roboto Mono"/>
            </a:endParaRPr>
          </a:p>
          <a:p>
            <a:pPr indent="0" lvl="0" marL="0">
              <a:spcBef>
                <a:spcPts val="1600"/>
              </a:spcBef>
              <a:spcAft>
                <a:spcPts val="0"/>
              </a:spcAft>
              <a:buNone/>
            </a:pPr>
            <a:r>
              <a:rPr lang="en-GB">
                <a:latin typeface="Roboto Mono"/>
                <a:ea typeface="Roboto Mono"/>
                <a:cs typeface="Roboto Mono"/>
                <a:sym typeface="Roboto Mono"/>
              </a:rPr>
              <a:t>    sdk: flutter</a:t>
            </a:r>
            <a:endParaRPr>
              <a:latin typeface="Roboto Mono"/>
              <a:ea typeface="Roboto Mono"/>
              <a:cs typeface="Roboto Mono"/>
              <a:sym typeface="Roboto Mono"/>
            </a:endParaRPr>
          </a:p>
          <a:p>
            <a:pPr indent="0" lvl="0" marL="0" rtl="0">
              <a:spcBef>
                <a:spcPts val="1600"/>
              </a:spcBef>
              <a:spcAft>
                <a:spcPts val="1600"/>
              </a:spcAft>
              <a:buNone/>
            </a:pPr>
            <a:r>
              <a:rPr lang="en-GB">
                <a:latin typeface="Roboto Mono"/>
                <a:ea typeface="Roboto Mono"/>
                <a:cs typeface="Roboto Mono"/>
                <a:sym typeface="Roboto Mono"/>
              </a:rPr>
              <a:t>  firebase_auth: "^0.2.5"</a:t>
            </a:r>
            <a:endParaRPr>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5"/>
          <p:cNvSpPr/>
          <p:nvPr/>
        </p:nvSpPr>
        <p:spPr>
          <a:xfrm>
            <a:off x="0" y="683850"/>
            <a:ext cx="8059800" cy="450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highlight>
                <a:schemeClr val="accent5"/>
              </a:highlight>
            </a:endParaRPr>
          </a:p>
        </p:txBody>
      </p:sp>
      <p:sp>
        <p:nvSpPr>
          <p:cNvPr id="162" name="Google Shape;162;p25"/>
          <p:cNvSpPr txBox="1"/>
          <p:nvPr>
            <p:ph idx="1" type="body"/>
          </p:nvPr>
        </p:nvSpPr>
        <p:spPr>
          <a:xfrm>
            <a:off x="311700" y="902250"/>
            <a:ext cx="8520600" cy="3339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sz="2400">
                <a:solidFill>
                  <a:srgbClr val="FFFFFF"/>
                </a:solidFill>
                <a:latin typeface="Roboto Mono"/>
                <a:ea typeface="Roboto Mono"/>
                <a:cs typeface="Roboto Mono"/>
                <a:sym typeface="Roboto Mono"/>
              </a:rPr>
              <a:t>pubspec.yaml</a:t>
            </a:r>
            <a:endParaRPr sz="2400">
              <a:solidFill>
                <a:srgbClr val="FFFFFF"/>
              </a:solidFill>
              <a:latin typeface="Roboto Mono"/>
              <a:ea typeface="Roboto Mono"/>
              <a:cs typeface="Roboto Mono"/>
              <a:sym typeface="Roboto Mono"/>
            </a:endParaRPr>
          </a:p>
          <a:p>
            <a:pPr indent="0" lvl="0" marL="0" rtl="0">
              <a:spcBef>
                <a:spcPts val="1600"/>
              </a:spcBef>
              <a:spcAft>
                <a:spcPts val="0"/>
              </a:spcAft>
              <a:buNone/>
            </a:pPr>
            <a:r>
              <a:rPr lang="en-GB">
                <a:latin typeface="Roboto Mono"/>
                <a:ea typeface="Roboto Mono"/>
                <a:cs typeface="Roboto Mono"/>
                <a:sym typeface="Roboto Mono"/>
              </a:rPr>
              <a:t>name: flutter_project</a:t>
            </a:r>
            <a:endParaRPr>
              <a:latin typeface="Roboto Mono"/>
              <a:ea typeface="Roboto Mono"/>
              <a:cs typeface="Roboto Mono"/>
              <a:sym typeface="Roboto Mono"/>
            </a:endParaRPr>
          </a:p>
          <a:p>
            <a:pPr indent="0" lvl="0" marL="0" rtl="0">
              <a:spcBef>
                <a:spcPts val="1600"/>
              </a:spcBef>
              <a:spcAft>
                <a:spcPts val="0"/>
              </a:spcAft>
              <a:buNone/>
            </a:pPr>
            <a:r>
              <a:rPr lang="en-GB">
                <a:latin typeface="Roboto Mono"/>
                <a:ea typeface="Roboto Mono"/>
                <a:cs typeface="Roboto Mono"/>
                <a:sym typeface="Roboto Mono"/>
              </a:rPr>
              <a:t>description: An amazing Flutter project using Firebase Auth</a:t>
            </a:r>
            <a:endParaRPr>
              <a:latin typeface="Roboto Mono"/>
              <a:ea typeface="Roboto Mono"/>
              <a:cs typeface="Roboto Mono"/>
              <a:sym typeface="Roboto Mono"/>
            </a:endParaRPr>
          </a:p>
          <a:p>
            <a:pPr indent="0" lvl="0" marL="0" rtl="0">
              <a:spcBef>
                <a:spcPts val="1600"/>
              </a:spcBef>
              <a:spcAft>
                <a:spcPts val="0"/>
              </a:spcAft>
              <a:buNone/>
            </a:pPr>
            <a:r>
              <a:rPr lang="en-GB">
                <a:latin typeface="Roboto Mono"/>
                <a:ea typeface="Roboto Mono"/>
                <a:cs typeface="Roboto Mono"/>
                <a:sym typeface="Roboto Mono"/>
              </a:rPr>
              <a:t>dependencies:</a:t>
            </a:r>
            <a:endParaRPr>
              <a:latin typeface="Roboto Mono"/>
              <a:ea typeface="Roboto Mono"/>
              <a:cs typeface="Roboto Mono"/>
              <a:sym typeface="Roboto Mono"/>
            </a:endParaRPr>
          </a:p>
          <a:p>
            <a:pPr indent="0" lvl="0" marL="0" rtl="0">
              <a:spcBef>
                <a:spcPts val="1600"/>
              </a:spcBef>
              <a:spcAft>
                <a:spcPts val="0"/>
              </a:spcAft>
              <a:buNone/>
            </a:pPr>
            <a:r>
              <a:rPr lang="en-GB">
                <a:latin typeface="Roboto Mono"/>
                <a:ea typeface="Roboto Mono"/>
                <a:cs typeface="Roboto Mono"/>
                <a:sym typeface="Roboto Mono"/>
              </a:rPr>
              <a:t>  flutter:</a:t>
            </a:r>
            <a:endParaRPr>
              <a:latin typeface="Roboto Mono"/>
              <a:ea typeface="Roboto Mono"/>
              <a:cs typeface="Roboto Mono"/>
              <a:sym typeface="Roboto Mono"/>
            </a:endParaRPr>
          </a:p>
          <a:p>
            <a:pPr indent="0" lvl="0" marL="0" rtl="0">
              <a:spcBef>
                <a:spcPts val="1600"/>
              </a:spcBef>
              <a:spcAft>
                <a:spcPts val="0"/>
              </a:spcAft>
              <a:buNone/>
            </a:pPr>
            <a:r>
              <a:rPr lang="en-GB">
                <a:latin typeface="Roboto Mono"/>
                <a:ea typeface="Roboto Mono"/>
                <a:cs typeface="Roboto Mono"/>
                <a:sym typeface="Roboto Mono"/>
              </a:rPr>
              <a:t>    sdk: flutter</a:t>
            </a:r>
            <a:endParaRPr>
              <a:latin typeface="Roboto Mono"/>
              <a:ea typeface="Roboto Mono"/>
              <a:cs typeface="Roboto Mono"/>
              <a:sym typeface="Roboto Mono"/>
            </a:endParaRPr>
          </a:p>
          <a:p>
            <a:pPr indent="0" lvl="0" marL="0" rtl="0">
              <a:spcBef>
                <a:spcPts val="1600"/>
              </a:spcBef>
              <a:spcAft>
                <a:spcPts val="1600"/>
              </a:spcAft>
              <a:buNone/>
            </a:pPr>
            <a:r>
              <a:rPr lang="en-GB">
                <a:latin typeface="Roboto Mono"/>
                <a:ea typeface="Roboto Mono"/>
                <a:cs typeface="Roboto Mono"/>
                <a:sym typeface="Roboto Mono"/>
              </a:rPr>
              <a:t>  firebase_auth: "</a:t>
            </a:r>
            <a:r>
              <a:rPr lang="en-GB">
                <a:latin typeface="Roboto Mono"/>
                <a:ea typeface="Roboto Mono"/>
                <a:cs typeface="Roboto Mono"/>
                <a:sym typeface="Roboto Mono"/>
              </a:rPr>
              <a:t>&gt;=0.1.2 &lt;0.2.6"</a:t>
            </a:r>
            <a:endParaRPr>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6"/>
          <p:cNvSpPr/>
          <p:nvPr/>
        </p:nvSpPr>
        <p:spPr>
          <a:xfrm>
            <a:off x="0" y="1396325"/>
            <a:ext cx="8059800" cy="450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highlight>
                <a:schemeClr val="accent5"/>
              </a:highlight>
            </a:endParaRPr>
          </a:p>
        </p:txBody>
      </p:sp>
      <p:sp>
        <p:nvSpPr>
          <p:cNvPr id="168" name="Google Shape;168;p26"/>
          <p:cNvSpPr/>
          <p:nvPr/>
        </p:nvSpPr>
        <p:spPr>
          <a:xfrm>
            <a:off x="0" y="2520875"/>
            <a:ext cx="8059800" cy="450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highlight>
                <a:schemeClr val="accent5"/>
              </a:highlight>
            </a:endParaRPr>
          </a:p>
        </p:txBody>
      </p:sp>
      <p:sp>
        <p:nvSpPr>
          <p:cNvPr id="169" name="Google Shape;169;p26"/>
          <p:cNvSpPr txBox="1"/>
          <p:nvPr>
            <p:ph idx="1" type="body"/>
          </p:nvPr>
        </p:nvSpPr>
        <p:spPr>
          <a:xfrm>
            <a:off x="311700" y="902250"/>
            <a:ext cx="8520600" cy="3339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sz="2400">
                <a:solidFill>
                  <a:srgbClr val="FFFFFF"/>
                </a:solidFill>
                <a:latin typeface="Roboto Mono"/>
                <a:ea typeface="Roboto Mono"/>
                <a:cs typeface="Roboto Mono"/>
                <a:sym typeface="Roboto Mono"/>
              </a:rPr>
              <a:t>$ flutter packages get</a:t>
            </a:r>
            <a:endParaRPr sz="2400">
              <a:solidFill>
                <a:srgbClr val="FFFFFF"/>
              </a:solidFill>
              <a:latin typeface="Roboto Mono"/>
              <a:ea typeface="Roboto Mono"/>
              <a:cs typeface="Roboto Mono"/>
              <a:sym typeface="Roboto Mono"/>
            </a:endParaRPr>
          </a:p>
          <a:p>
            <a:pPr indent="0" lvl="0" marL="0" rtl="0">
              <a:spcBef>
                <a:spcPts val="1600"/>
              </a:spcBef>
              <a:spcAft>
                <a:spcPts val="0"/>
              </a:spcAft>
              <a:buNone/>
            </a:pPr>
            <a:r>
              <a:rPr lang="en-GB"/>
              <a:t>Checks your environment and displays a report to the terminal window</a:t>
            </a:r>
            <a:endParaRPr/>
          </a:p>
          <a:p>
            <a:pPr indent="0" lvl="0" marL="0" rtl="0">
              <a:spcBef>
                <a:spcPts val="1600"/>
              </a:spcBef>
              <a:spcAft>
                <a:spcPts val="0"/>
              </a:spcAft>
              <a:buNone/>
            </a:pPr>
            <a:r>
              <a:rPr lang="en-GB" sz="2400">
                <a:solidFill>
                  <a:srgbClr val="FFFFFF"/>
                </a:solidFill>
                <a:latin typeface="Roboto Mono"/>
                <a:ea typeface="Roboto Mono"/>
                <a:cs typeface="Roboto Mono"/>
                <a:sym typeface="Roboto Mono"/>
              </a:rPr>
              <a:t>$ flutter packages upgrade</a:t>
            </a:r>
            <a:endParaRPr sz="2400">
              <a:solidFill>
                <a:srgbClr val="FFFFFF"/>
              </a:solidFill>
              <a:latin typeface="Roboto Mono"/>
              <a:ea typeface="Roboto Mono"/>
              <a:cs typeface="Roboto Mono"/>
              <a:sym typeface="Roboto Mono"/>
            </a:endParaRPr>
          </a:p>
          <a:p>
            <a:pPr indent="0" lvl="0" marL="0" rtl="0">
              <a:spcBef>
                <a:spcPts val="1600"/>
              </a:spcBef>
              <a:spcAft>
                <a:spcPts val="1600"/>
              </a:spcAft>
              <a:buNone/>
            </a:pPr>
            <a:r>
              <a:rPr lang="en-GB">
                <a:highlight>
                  <a:srgbClr val="FDFDFD"/>
                </a:highlight>
              </a:rPr>
              <a:t>Will retrieve the highest available version of the package</a:t>
            </a:r>
            <a:endParaRPr>
              <a:latin typeface="Roboto Slab"/>
              <a:ea typeface="Roboto Slab"/>
              <a:cs typeface="Roboto Slab"/>
              <a:sym typeface="Roboto Slab"/>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7"/>
          <p:cNvSpPr/>
          <p:nvPr/>
        </p:nvSpPr>
        <p:spPr>
          <a:xfrm>
            <a:off x="0" y="1396325"/>
            <a:ext cx="8059800" cy="450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highlight>
                <a:schemeClr val="accent5"/>
              </a:highlight>
            </a:endParaRPr>
          </a:p>
        </p:txBody>
      </p:sp>
      <p:sp>
        <p:nvSpPr>
          <p:cNvPr id="175" name="Google Shape;175;p27"/>
          <p:cNvSpPr/>
          <p:nvPr/>
        </p:nvSpPr>
        <p:spPr>
          <a:xfrm>
            <a:off x="0" y="2520875"/>
            <a:ext cx="8059800" cy="450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highlight>
                <a:schemeClr val="accent5"/>
              </a:highlight>
            </a:endParaRPr>
          </a:p>
        </p:txBody>
      </p:sp>
      <p:sp>
        <p:nvSpPr>
          <p:cNvPr id="176" name="Google Shape;176;p27"/>
          <p:cNvSpPr txBox="1"/>
          <p:nvPr>
            <p:ph idx="1" type="body"/>
          </p:nvPr>
        </p:nvSpPr>
        <p:spPr>
          <a:xfrm>
            <a:off x="311700" y="902250"/>
            <a:ext cx="8520600" cy="3339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sz="2400">
                <a:solidFill>
                  <a:srgbClr val="FFFFFF"/>
                </a:solidFill>
                <a:latin typeface="Roboto Mono"/>
                <a:ea typeface="Roboto Mono"/>
                <a:cs typeface="Roboto Mono"/>
                <a:sym typeface="Roboto Mono"/>
              </a:rPr>
              <a:t>$ </a:t>
            </a:r>
            <a:r>
              <a:rPr lang="en-GB" sz="2400">
                <a:solidFill>
                  <a:schemeClr val="lt1"/>
                </a:solidFill>
                <a:latin typeface="Roboto Mono"/>
                <a:ea typeface="Roboto Mono"/>
                <a:cs typeface="Roboto Mono"/>
                <a:sym typeface="Roboto Mono"/>
              </a:rPr>
              <a:t>flutter format</a:t>
            </a:r>
            <a:endParaRPr sz="2400">
              <a:solidFill>
                <a:srgbClr val="FFFFFF"/>
              </a:solidFill>
              <a:latin typeface="Roboto Mono"/>
              <a:ea typeface="Roboto Mono"/>
              <a:cs typeface="Roboto Mono"/>
              <a:sym typeface="Roboto Mono"/>
            </a:endParaRPr>
          </a:p>
          <a:p>
            <a:pPr indent="0" lvl="0" marL="0" rtl="0">
              <a:spcBef>
                <a:spcPts val="1600"/>
              </a:spcBef>
              <a:spcAft>
                <a:spcPts val="0"/>
              </a:spcAft>
              <a:buNone/>
            </a:pPr>
            <a:r>
              <a:rPr lang="en-GB"/>
              <a:t>Automatically formats your code according to the Flutter-style</a:t>
            </a:r>
            <a:endParaRPr/>
          </a:p>
          <a:p>
            <a:pPr indent="0" lvl="0" marL="0" rtl="0">
              <a:spcBef>
                <a:spcPts val="1600"/>
              </a:spcBef>
              <a:spcAft>
                <a:spcPts val="0"/>
              </a:spcAft>
              <a:buNone/>
            </a:pPr>
            <a:r>
              <a:rPr lang="en-GB" sz="2400">
                <a:solidFill>
                  <a:srgbClr val="FFFFFF"/>
                </a:solidFill>
                <a:latin typeface="Roboto Mono"/>
                <a:ea typeface="Roboto Mono"/>
                <a:cs typeface="Roboto Mono"/>
                <a:sym typeface="Roboto Mono"/>
              </a:rPr>
              <a:t>$ </a:t>
            </a:r>
            <a:r>
              <a:rPr lang="en-GB" sz="2400">
                <a:solidFill>
                  <a:srgbClr val="FFFFFF"/>
                </a:solidFill>
                <a:latin typeface="Roboto Mono"/>
                <a:ea typeface="Roboto Mono"/>
                <a:cs typeface="Roboto Mono"/>
                <a:sym typeface="Roboto Mono"/>
              </a:rPr>
              <a:t>flutter analyze</a:t>
            </a:r>
            <a:endParaRPr sz="2400">
              <a:solidFill>
                <a:srgbClr val="FFFFFF"/>
              </a:solidFill>
              <a:latin typeface="Roboto Mono"/>
              <a:ea typeface="Roboto Mono"/>
              <a:cs typeface="Roboto Mono"/>
              <a:sym typeface="Roboto Mono"/>
            </a:endParaRPr>
          </a:p>
          <a:p>
            <a:pPr indent="0" lvl="0" marL="0" rtl="0">
              <a:spcBef>
                <a:spcPts val="1600"/>
              </a:spcBef>
              <a:spcAft>
                <a:spcPts val="1600"/>
              </a:spcAft>
              <a:buNone/>
            </a:pPr>
            <a:r>
              <a:rPr lang="en-GB">
                <a:highlight>
                  <a:srgbClr val="FDFDFD"/>
                </a:highlight>
              </a:rPr>
              <a:t>Analyzes your code and help you find possible mistakes</a:t>
            </a:r>
            <a:endParaRPr>
              <a:latin typeface="Roboto Slab"/>
              <a:ea typeface="Roboto Slab"/>
              <a:cs typeface="Roboto Slab"/>
              <a:sym typeface="Roboto Slab"/>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Hot Reload</a:t>
            </a:r>
            <a:endParaRPr/>
          </a:p>
        </p:txBody>
      </p:sp>
      <p:sp>
        <p:nvSpPr>
          <p:cNvPr id="182" name="Google Shape;182;p2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I</a:t>
            </a:r>
            <a:r>
              <a:rPr lang="en-GB"/>
              <a:t>njecting updated source code files into the running Dart VM</a:t>
            </a:r>
            <a:endParaRPr/>
          </a:p>
          <a:p>
            <a:pPr indent="0" lvl="0" marL="0">
              <a:spcBef>
                <a:spcPts val="1600"/>
              </a:spcBef>
              <a:spcAft>
                <a:spcPts val="0"/>
              </a:spcAft>
              <a:buNone/>
            </a:pPr>
            <a:r>
              <a:rPr b="1" lang="en-GB"/>
              <a:t>Stateful</a:t>
            </a:r>
            <a:r>
              <a:rPr lang="en-GB"/>
              <a:t>: App state is retained after a reload. </a:t>
            </a:r>
            <a:endParaRPr/>
          </a:p>
          <a:p>
            <a:pPr indent="0" lvl="0" marL="0">
              <a:spcBef>
                <a:spcPts val="1600"/>
              </a:spcBef>
              <a:spcAft>
                <a:spcPts val="1600"/>
              </a:spcAft>
              <a:buNone/>
            </a:pPr>
            <a:r>
              <a:rPr lang="en-GB"/>
              <a:t>Quickly iterate on a screen deeply nested in your app</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Google Shape;187;p29"/>
          <p:cNvPicPr preferRelativeResize="0"/>
          <p:nvPr/>
        </p:nvPicPr>
        <p:blipFill>
          <a:blip r:embed="rId3">
            <a:alphaModFix/>
          </a:blip>
          <a:stretch>
            <a:fillRect/>
          </a:stretch>
        </p:blipFill>
        <p:spPr>
          <a:xfrm>
            <a:off x="1041063" y="152400"/>
            <a:ext cx="7061887"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Dart Observatory</a:t>
            </a:r>
            <a:endParaRPr/>
          </a:p>
        </p:txBody>
      </p:sp>
      <p:sp>
        <p:nvSpPr>
          <p:cNvPr id="193" name="Google Shape;193;p3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a:t>
            </a:r>
            <a:r>
              <a:rPr lang="en-GB"/>
              <a:t>tatement-level single-stepping debugger and profiler</a:t>
            </a:r>
            <a:endParaRPr/>
          </a:p>
          <a:p>
            <a:pPr indent="0" lvl="0" marL="0" rtl="0">
              <a:spcBef>
                <a:spcPts val="1600"/>
              </a:spcBef>
              <a:spcAft>
                <a:spcPts val="0"/>
              </a:spcAft>
              <a:buNone/>
            </a:pPr>
            <a:r>
              <a:rPr lang="en-GB"/>
              <a:t>Automatically running when you start your app using </a:t>
            </a:r>
            <a:r>
              <a:rPr lang="en-GB">
                <a:latin typeface="Roboto Mono"/>
                <a:ea typeface="Roboto Mono"/>
                <a:cs typeface="Roboto Mono"/>
                <a:sym typeface="Roboto Mono"/>
              </a:rPr>
              <a:t>flutter run</a:t>
            </a:r>
            <a:endParaRPr>
              <a:latin typeface="Roboto Mono"/>
              <a:ea typeface="Roboto Mono"/>
              <a:cs typeface="Roboto Mono"/>
              <a:sym typeface="Roboto Mono"/>
            </a:endParaRPr>
          </a:p>
          <a:p>
            <a:pPr indent="0" lvl="0" marL="0">
              <a:spcBef>
                <a:spcPts val="0"/>
              </a:spcBef>
              <a:spcAft>
                <a:spcPts val="0"/>
              </a:spcAft>
              <a:buNone/>
            </a:pPr>
            <a:r>
              <a:t/>
            </a:r>
            <a:endParaRPr b="1"/>
          </a:p>
          <a:p>
            <a:pPr indent="0" lvl="0" marL="0">
              <a:spcBef>
                <a:spcPts val="1600"/>
              </a:spcBef>
              <a:spcAft>
                <a:spcPts val="0"/>
              </a:spcAft>
              <a:buNone/>
            </a:pPr>
            <a:r>
              <a:rPr b="1" lang="en-GB"/>
              <a:t>See </a:t>
            </a:r>
            <a:r>
              <a:rPr lang="en-GB"/>
              <a:t>which lines of code have executed</a:t>
            </a:r>
            <a:endParaRPr/>
          </a:p>
          <a:p>
            <a:pPr indent="0" lvl="0" marL="0">
              <a:spcBef>
                <a:spcPts val="1600"/>
              </a:spcBef>
              <a:spcAft>
                <a:spcPts val="0"/>
              </a:spcAft>
              <a:buNone/>
            </a:pPr>
            <a:r>
              <a:rPr b="1" lang="en-GB"/>
              <a:t>Check</a:t>
            </a:r>
            <a:r>
              <a:rPr lang="en-GB"/>
              <a:t> out memory allocations</a:t>
            </a:r>
            <a:endParaRPr/>
          </a:p>
          <a:p>
            <a:pPr indent="0" lvl="0" marL="0">
              <a:spcBef>
                <a:spcPts val="1600"/>
              </a:spcBef>
              <a:spcAft>
                <a:spcPts val="0"/>
              </a:spcAft>
              <a:buNone/>
            </a:pPr>
            <a:r>
              <a:rPr b="1" lang="en-GB"/>
              <a:t>Debug</a:t>
            </a:r>
            <a:r>
              <a:rPr lang="en-GB"/>
              <a:t> memory leaks &amp; fragmentation</a:t>
            </a:r>
            <a:endParaRPr/>
          </a:p>
          <a:p>
            <a:pPr indent="0" lvl="0" marL="0">
              <a:spcBef>
                <a:spcPts val="1600"/>
              </a:spcBef>
              <a:spcAft>
                <a:spcPts val="0"/>
              </a:spcAft>
              <a:buNone/>
            </a:pPr>
            <a:r>
              <a:t/>
            </a:r>
            <a:endParaRPr/>
          </a:p>
          <a:p>
            <a:pPr indent="0" lvl="0" marL="0" rtl="0">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4200"/>
              <a:t>The Power of Widgets</a:t>
            </a:r>
            <a:endParaRPr sz="4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What is Flutter?</a:t>
            </a:r>
            <a:endParaRPr/>
          </a:p>
        </p:txBody>
      </p:sp>
      <p:sp>
        <p:nvSpPr>
          <p:cNvPr id="93" name="Google Shape;93;p1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GB"/>
              <a:t>A </a:t>
            </a:r>
            <a:r>
              <a:rPr b="1" lang="en-GB"/>
              <a:t>SDK</a:t>
            </a:r>
            <a:r>
              <a:rPr lang="en-GB"/>
              <a:t> that makes building high-performing, modern and beautiful apps easy</a:t>
            </a:r>
            <a:endParaRPr/>
          </a:p>
          <a:p>
            <a:pPr indent="0" lvl="0" marL="0">
              <a:spcBef>
                <a:spcPts val="1600"/>
              </a:spcBef>
              <a:spcAft>
                <a:spcPts val="0"/>
              </a:spcAft>
              <a:buNone/>
            </a:pPr>
            <a:r>
              <a:rPr b="1" lang="en-GB"/>
              <a:t>Works</a:t>
            </a:r>
            <a:r>
              <a:rPr lang="en-GB"/>
              <a:t> for both Android and iOS</a:t>
            </a:r>
            <a:endParaRPr b="1"/>
          </a:p>
          <a:p>
            <a:pPr indent="0" lvl="0" marL="0">
              <a:spcBef>
                <a:spcPts val="1600"/>
              </a:spcBef>
              <a:spcAft>
                <a:spcPts val="0"/>
              </a:spcAft>
              <a:buNone/>
            </a:pPr>
            <a:r>
              <a:rPr b="1" lang="en-GB"/>
              <a:t>An</a:t>
            </a:r>
            <a:r>
              <a:rPr lang="en-GB"/>
              <a:t> open-source toolkit, developed by Google*</a:t>
            </a:r>
            <a:endParaRPr/>
          </a:p>
          <a:p>
            <a:pPr indent="0" lvl="0" marL="0">
              <a:spcBef>
                <a:spcPts val="1600"/>
              </a:spcBef>
              <a:spcAft>
                <a:spcPts val="1600"/>
              </a:spcAft>
              <a:buNone/>
            </a:pPr>
            <a:r>
              <a:rPr b="1" lang="en-GB"/>
              <a:t>100+</a:t>
            </a:r>
            <a:r>
              <a:rPr lang="en-GB"/>
              <a:t> contributions from the open source community</a:t>
            </a:r>
            <a:endParaRPr/>
          </a:p>
        </p:txBody>
      </p:sp>
      <p:sp>
        <p:nvSpPr>
          <p:cNvPr id="94" name="Google Shape;94;p14"/>
          <p:cNvSpPr txBox="1"/>
          <p:nvPr/>
        </p:nvSpPr>
        <p:spPr>
          <a:xfrm>
            <a:off x="305475" y="4358175"/>
            <a:ext cx="5865300" cy="68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solidFill>
                  <a:schemeClr val="dk1"/>
                </a:solidFill>
                <a:latin typeface="Roboto"/>
                <a:ea typeface="Roboto"/>
                <a:cs typeface="Roboto"/>
                <a:sym typeface="Roboto"/>
              </a:rPr>
              <a:t>* Currently in Beta</a:t>
            </a:r>
            <a:endParaRPr>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id="203" name="Google Shape;203;p32"/>
          <p:cNvPicPr preferRelativeResize="0"/>
          <p:nvPr/>
        </p:nvPicPr>
        <p:blipFill>
          <a:blip r:embed="rId3">
            <a:alphaModFix/>
          </a:blip>
          <a:stretch>
            <a:fillRect/>
          </a:stretch>
        </p:blipFill>
        <p:spPr>
          <a:xfrm>
            <a:off x="6697025" y="1152460"/>
            <a:ext cx="2135275" cy="3416440"/>
          </a:xfrm>
          <a:prstGeom prst="rect">
            <a:avLst/>
          </a:prstGeom>
          <a:noFill/>
          <a:ln>
            <a:noFill/>
          </a:ln>
        </p:spPr>
      </p:pic>
      <p:pic>
        <p:nvPicPr>
          <p:cNvPr id="204" name="Google Shape;204;p32"/>
          <p:cNvPicPr preferRelativeResize="0"/>
          <p:nvPr/>
        </p:nvPicPr>
        <p:blipFill>
          <a:blip r:embed="rId4">
            <a:alphaModFix/>
          </a:blip>
          <a:stretch>
            <a:fillRect/>
          </a:stretch>
        </p:blipFill>
        <p:spPr>
          <a:xfrm>
            <a:off x="4667215" y="1152463"/>
            <a:ext cx="1921725" cy="3416422"/>
          </a:xfrm>
          <a:prstGeom prst="rect">
            <a:avLst/>
          </a:prstGeom>
          <a:noFill/>
          <a:ln cap="flat" cmpd="sng" w="9525">
            <a:solidFill>
              <a:srgbClr val="666666"/>
            </a:solidFill>
            <a:prstDash val="solid"/>
            <a:round/>
            <a:headEnd len="sm" w="sm" type="none"/>
            <a:tailEnd len="sm" w="sm" type="none"/>
          </a:ln>
        </p:spPr>
      </p:pic>
      <p:pic>
        <p:nvPicPr>
          <p:cNvPr id="205" name="Google Shape;205;p32"/>
          <p:cNvPicPr preferRelativeResize="0"/>
          <p:nvPr/>
        </p:nvPicPr>
        <p:blipFill>
          <a:blip r:embed="rId5">
            <a:alphaModFix/>
          </a:blip>
          <a:stretch>
            <a:fillRect/>
          </a:stretch>
        </p:blipFill>
        <p:spPr>
          <a:xfrm>
            <a:off x="2394445" y="1152450"/>
            <a:ext cx="2135269" cy="3416424"/>
          </a:xfrm>
          <a:prstGeom prst="rect">
            <a:avLst/>
          </a:prstGeom>
          <a:noFill/>
          <a:ln cap="flat" cmpd="sng" w="9525">
            <a:solidFill>
              <a:srgbClr val="666666"/>
            </a:solidFill>
            <a:prstDash val="solid"/>
            <a:round/>
            <a:headEnd len="sm" w="sm" type="none"/>
            <a:tailEnd len="sm" w="sm" type="none"/>
          </a:ln>
        </p:spPr>
      </p:pic>
      <p:pic>
        <p:nvPicPr>
          <p:cNvPr id="206" name="Google Shape;206;p32"/>
          <p:cNvPicPr preferRelativeResize="0"/>
          <p:nvPr/>
        </p:nvPicPr>
        <p:blipFill>
          <a:blip r:embed="rId6">
            <a:alphaModFix/>
          </a:blip>
          <a:stretch>
            <a:fillRect/>
          </a:stretch>
        </p:blipFill>
        <p:spPr>
          <a:xfrm>
            <a:off x="340293" y="1141808"/>
            <a:ext cx="1921725" cy="3427092"/>
          </a:xfrm>
          <a:prstGeom prst="rect">
            <a:avLst/>
          </a:prstGeom>
          <a:noFill/>
          <a:ln>
            <a:noFill/>
          </a:ln>
        </p:spPr>
      </p:pic>
      <p:sp>
        <p:nvSpPr>
          <p:cNvPr id="207" name="Google Shape;207;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Great looking and fast Widgets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DFDFD"/>
        </a:solidFill>
      </p:bgPr>
    </p:bg>
    <p:spTree>
      <p:nvGrpSpPr>
        <p:cNvPr id="211" name="Shape 211"/>
        <p:cNvGrpSpPr/>
        <p:nvPr/>
      </p:nvGrpSpPr>
      <p:grpSpPr>
        <a:xfrm>
          <a:off x="0" y="0"/>
          <a:ext cx="0" cy="0"/>
          <a:chOff x="0" y="0"/>
          <a:chExt cx="0" cy="0"/>
        </a:xfrm>
      </p:grpSpPr>
      <p:pic>
        <p:nvPicPr>
          <p:cNvPr id="212" name="Google Shape;212;p33"/>
          <p:cNvPicPr preferRelativeResize="0"/>
          <p:nvPr/>
        </p:nvPicPr>
        <p:blipFill>
          <a:blip r:embed="rId3">
            <a:alphaModFix/>
          </a:blip>
          <a:stretch>
            <a:fillRect/>
          </a:stretch>
        </p:blipFill>
        <p:spPr>
          <a:xfrm>
            <a:off x="675513" y="206988"/>
            <a:ext cx="7792974" cy="4272324"/>
          </a:xfrm>
          <a:prstGeom prst="rect">
            <a:avLst/>
          </a:prstGeom>
          <a:noFill/>
          <a:ln>
            <a:noFill/>
          </a:ln>
        </p:spPr>
      </p:pic>
      <p:sp>
        <p:nvSpPr>
          <p:cNvPr id="213" name="Google Shape;213;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Everything is a Widget</a:t>
            </a:r>
            <a:endParaRPr/>
          </a:p>
        </p:txBody>
      </p:sp>
      <p:grpSp>
        <p:nvGrpSpPr>
          <p:cNvPr id="214" name="Google Shape;214;p33"/>
          <p:cNvGrpSpPr/>
          <p:nvPr/>
        </p:nvGrpSpPr>
        <p:grpSpPr>
          <a:xfrm>
            <a:off x="0" y="3903569"/>
            <a:ext cx="9144000" cy="1239925"/>
            <a:chOff x="0" y="3903669"/>
            <a:chExt cx="9144000" cy="1239925"/>
          </a:xfrm>
        </p:grpSpPr>
        <p:sp>
          <p:nvSpPr>
            <p:cNvPr id="215" name="Google Shape;215;p33"/>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6" name="Google Shape;216;p33"/>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7" name="Google Shape;217;p33"/>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Google Shape;218;p33"/>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9" name="Google Shape;219;p33"/>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Goodbye, global layout system</a:t>
            </a:r>
            <a:endParaRPr/>
          </a:p>
        </p:txBody>
      </p:sp>
      <p:sp>
        <p:nvSpPr>
          <p:cNvPr id="225" name="Google Shape;225;p3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latin typeface="Roboto Mono"/>
                <a:ea typeface="Roboto Mono"/>
                <a:cs typeface="Roboto Mono"/>
                <a:sym typeface="Roboto Mono"/>
              </a:rPr>
              <a:t>new Center(</a:t>
            </a:r>
            <a:endParaRPr>
              <a:latin typeface="Roboto Mono"/>
              <a:ea typeface="Roboto Mono"/>
              <a:cs typeface="Roboto Mono"/>
              <a:sym typeface="Roboto Mono"/>
            </a:endParaRPr>
          </a:p>
          <a:p>
            <a:pPr indent="457200" lvl="0" marL="0" rtl="0">
              <a:spcBef>
                <a:spcPts val="0"/>
              </a:spcBef>
              <a:spcAft>
                <a:spcPts val="0"/>
              </a:spcAft>
              <a:buNone/>
            </a:pPr>
            <a:r>
              <a:rPr lang="en-GB">
                <a:latin typeface="Roboto Mono"/>
                <a:ea typeface="Roboto Mono"/>
                <a:cs typeface="Roboto Mono"/>
                <a:sym typeface="Roboto Mono"/>
              </a:rPr>
              <a:t>child: new Text('Centered Text', style: textStyle),</a:t>
            </a:r>
            <a:endParaRPr>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t/>
            </a:r>
            <a:endParaRPr/>
          </a:p>
          <a:p>
            <a:pPr indent="0" lvl="0" marL="0" rtl="0">
              <a:spcBef>
                <a:spcPts val="0"/>
              </a:spcBef>
              <a:spcAft>
                <a:spcPts val="0"/>
              </a:spcAft>
              <a:buNone/>
            </a:pPr>
            <a:r>
              <a:rPr b="1" lang="en-GB"/>
              <a:t>Local layouts</a:t>
            </a:r>
            <a:r>
              <a:rPr lang="en-GB"/>
              <a:t>: Every Widget defines it’s </a:t>
            </a:r>
            <a:r>
              <a:rPr b="1" lang="en-GB"/>
              <a:t>own</a:t>
            </a:r>
            <a:r>
              <a:rPr lang="en-GB"/>
              <a:t> layout. No need to tell the parent that it’s children are supposed to be centered.</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455700" y="526350"/>
            <a:ext cx="82326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StatefulWidget</a:t>
            </a:r>
            <a:endParaRPr/>
          </a:p>
          <a:p>
            <a:pPr indent="0" lvl="0" marL="0" rtl="0" algn="ctr">
              <a:spcBef>
                <a:spcPts val="0"/>
              </a:spcBef>
              <a:spcAft>
                <a:spcPts val="0"/>
              </a:spcAft>
              <a:buNone/>
            </a:pPr>
            <a:r>
              <a:rPr lang="en-GB"/>
              <a:t>vs.</a:t>
            </a:r>
            <a:endParaRPr/>
          </a:p>
          <a:p>
            <a:pPr indent="0" lvl="0" marL="0" rtl="0" algn="ctr">
              <a:spcBef>
                <a:spcPts val="0"/>
              </a:spcBef>
              <a:spcAft>
                <a:spcPts val="0"/>
              </a:spcAft>
              <a:buNone/>
            </a:pPr>
            <a:r>
              <a:rPr lang="en-GB"/>
              <a:t>StatelessWidget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Customizing and extending Widgets</a:t>
            </a:r>
            <a:endParaRPr/>
          </a:p>
        </p:txBody>
      </p:sp>
      <p:sp>
        <p:nvSpPr>
          <p:cNvPr id="236" name="Google Shape;236;p3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Flutter’s Widget system was designed to be easily customizable</a:t>
            </a:r>
            <a:endParaRPr/>
          </a:p>
          <a:p>
            <a:pPr indent="0" lvl="0" marL="0">
              <a:spcBef>
                <a:spcPts val="1600"/>
              </a:spcBef>
              <a:spcAft>
                <a:spcPts val="0"/>
              </a:spcAft>
              <a:buNone/>
            </a:pPr>
            <a:r>
              <a:rPr b="1" lang="en-GB"/>
              <a:t>Composition</a:t>
            </a:r>
            <a:r>
              <a:rPr lang="en-GB"/>
              <a:t>: Widgets are built out of smaller widgets that you can reuse and combine in novel ways to make custom widgets</a:t>
            </a:r>
            <a:endParaRPr/>
          </a:p>
          <a:p>
            <a:pPr indent="0" lvl="0" marL="0">
              <a:spcBef>
                <a:spcPts val="1600"/>
              </a:spcBef>
              <a:spcAft>
                <a:spcPts val="0"/>
              </a:spcAft>
              <a:buNone/>
            </a:pPr>
            <a:r>
              <a:rPr lang="en-GB">
                <a:latin typeface="Roboto Mono"/>
                <a:ea typeface="Roboto Mono"/>
                <a:cs typeface="Roboto Mono"/>
                <a:sym typeface="Roboto Mono"/>
              </a:rPr>
              <a:t>class RaisedButton extends StatelessWidget {</a:t>
            </a:r>
            <a:endParaRPr>
              <a:latin typeface="Roboto Mono"/>
              <a:ea typeface="Roboto Mono"/>
              <a:cs typeface="Roboto Mono"/>
              <a:sym typeface="Roboto Mono"/>
            </a:endParaRPr>
          </a:p>
          <a:p>
            <a:pPr indent="457200" lvl="0" mar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DFDFD"/>
        </a:solidFill>
      </p:bgPr>
    </p:bg>
    <p:spTree>
      <p:nvGrpSpPr>
        <p:cNvPr id="240" name="Shape 240"/>
        <p:cNvGrpSpPr/>
        <p:nvPr/>
      </p:nvGrpSpPr>
      <p:grpSpPr>
        <a:xfrm>
          <a:off x="0" y="0"/>
          <a:ext cx="0" cy="0"/>
          <a:chOff x="0" y="0"/>
          <a:chExt cx="0" cy="0"/>
        </a:xfrm>
      </p:grpSpPr>
      <p:sp>
        <p:nvSpPr>
          <p:cNvPr id="241" name="Google Shape;241;p37"/>
          <p:cNvSpPr txBox="1"/>
          <p:nvPr>
            <p:ph type="title"/>
          </p:nvPr>
        </p:nvSpPr>
        <p:spPr>
          <a:xfrm>
            <a:off x="6692000" y="667650"/>
            <a:ext cx="21414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Each layer builds upon the previous layer</a:t>
            </a:r>
            <a:endParaRPr/>
          </a:p>
        </p:txBody>
      </p:sp>
      <p:sp>
        <p:nvSpPr>
          <p:cNvPr id="242" name="Google Shape;242;p37"/>
          <p:cNvSpPr/>
          <p:nvPr/>
        </p:nvSpPr>
        <p:spPr>
          <a:xfrm>
            <a:off x="492600" y="3350238"/>
            <a:ext cx="6139500" cy="621300"/>
          </a:xfrm>
          <a:prstGeom prst="rect">
            <a:avLst/>
          </a:prstGeom>
          <a:solidFill>
            <a:srgbClr val="CFE2F3"/>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a:ea typeface="Roboto"/>
              <a:cs typeface="Roboto"/>
              <a:sym typeface="Roboto"/>
            </a:endParaRPr>
          </a:p>
        </p:txBody>
      </p:sp>
      <p:sp>
        <p:nvSpPr>
          <p:cNvPr id="243" name="Google Shape;243;p37"/>
          <p:cNvSpPr/>
          <p:nvPr/>
        </p:nvSpPr>
        <p:spPr>
          <a:xfrm>
            <a:off x="2017550" y="3544038"/>
            <a:ext cx="1364700" cy="278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Skia</a:t>
            </a:r>
            <a:endParaRPr>
              <a:solidFill>
                <a:srgbClr val="FFFFFF"/>
              </a:solidFill>
              <a:latin typeface="Roboto"/>
              <a:ea typeface="Roboto"/>
              <a:cs typeface="Roboto"/>
              <a:sym typeface="Roboto"/>
            </a:endParaRPr>
          </a:p>
        </p:txBody>
      </p:sp>
      <p:sp>
        <p:nvSpPr>
          <p:cNvPr id="244" name="Google Shape;244;p37"/>
          <p:cNvSpPr/>
          <p:nvPr/>
        </p:nvSpPr>
        <p:spPr>
          <a:xfrm>
            <a:off x="3533675" y="3544038"/>
            <a:ext cx="1364700" cy="278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Dart</a:t>
            </a:r>
            <a:endParaRPr>
              <a:solidFill>
                <a:srgbClr val="FFFFFF"/>
              </a:solidFill>
              <a:latin typeface="Roboto"/>
              <a:ea typeface="Roboto"/>
              <a:cs typeface="Roboto"/>
              <a:sym typeface="Roboto"/>
            </a:endParaRPr>
          </a:p>
        </p:txBody>
      </p:sp>
      <p:sp>
        <p:nvSpPr>
          <p:cNvPr id="245" name="Google Shape;245;p37"/>
          <p:cNvSpPr/>
          <p:nvPr/>
        </p:nvSpPr>
        <p:spPr>
          <a:xfrm>
            <a:off x="5049800" y="3544038"/>
            <a:ext cx="1364700" cy="278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Text</a:t>
            </a:r>
            <a:endParaRPr>
              <a:solidFill>
                <a:srgbClr val="FFFFFF"/>
              </a:solidFill>
              <a:latin typeface="Roboto"/>
              <a:ea typeface="Roboto"/>
              <a:cs typeface="Roboto"/>
              <a:sym typeface="Roboto"/>
            </a:endParaRPr>
          </a:p>
        </p:txBody>
      </p:sp>
      <p:sp>
        <p:nvSpPr>
          <p:cNvPr id="246" name="Google Shape;246;p37"/>
          <p:cNvSpPr/>
          <p:nvPr/>
        </p:nvSpPr>
        <p:spPr>
          <a:xfrm>
            <a:off x="492600" y="849275"/>
            <a:ext cx="6139500" cy="2244900"/>
          </a:xfrm>
          <a:prstGeom prst="rect">
            <a:avLst/>
          </a:prstGeom>
          <a:solidFill>
            <a:srgbClr val="D9EAD3"/>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Roboto"/>
              <a:ea typeface="Roboto"/>
              <a:cs typeface="Roboto"/>
              <a:sym typeface="Roboto"/>
            </a:endParaRPr>
          </a:p>
        </p:txBody>
      </p:sp>
      <p:sp>
        <p:nvSpPr>
          <p:cNvPr id="247" name="Google Shape;247;p37"/>
          <p:cNvSpPr/>
          <p:nvPr/>
        </p:nvSpPr>
        <p:spPr>
          <a:xfrm>
            <a:off x="2017475" y="2660238"/>
            <a:ext cx="4397100" cy="278700"/>
          </a:xfrm>
          <a:prstGeom prst="rect">
            <a:avLst/>
          </a:prstGeom>
          <a:solidFill>
            <a:srgbClr val="0F9D5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Foundation</a:t>
            </a:r>
            <a:endParaRPr>
              <a:solidFill>
                <a:srgbClr val="FFFFFF"/>
              </a:solidFill>
              <a:latin typeface="Roboto"/>
              <a:ea typeface="Roboto"/>
              <a:cs typeface="Roboto"/>
              <a:sym typeface="Roboto"/>
            </a:endParaRPr>
          </a:p>
        </p:txBody>
      </p:sp>
      <p:sp>
        <p:nvSpPr>
          <p:cNvPr id="248" name="Google Shape;248;p37"/>
          <p:cNvSpPr/>
          <p:nvPr/>
        </p:nvSpPr>
        <p:spPr>
          <a:xfrm>
            <a:off x="2017475" y="2248638"/>
            <a:ext cx="1364700" cy="278700"/>
          </a:xfrm>
          <a:prstGeom prst="rect">
            <a:avLst/>
          </a:prstGeom>
          <a:solidFill>
            <a:srgbClr val="0F9D5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Animation</a:t>
            </a:r>
            <a:endParaRPr>
              <a:solidFill>
                <a:srgbClr val="FFFFFF"/>
              </a:solidFill>
              <a:latin typeface="Roboto"/>
              <a:ea typeface="Roboto"/>
              <a:cs typeface="Roboto"/>
              <a:sym typeface="Roboto"/>
            </a:endParaRPr>
          </a:p>
        </p:txBody>
      </p:sp>
      <p:sp>
        <p:nvSpPr>
          <p:cNvPr id="249" name="Google Shape;249;p37"/>
          <p:cNvSpPr/>
          <p:nvPr/>
        </p:nvSpPr>
        <p:spPr>
          <a:xfrm>
            <a:off x="3533675" y="2248638"/>
            <a:ext cx="1364700" cy="278700"/>
          </a:xfrm>
          <a:prstGeom prst="rect">
            <a:avLst/>
          </a:prstGeom>
          <a:solidFill>
            <a:srgbClr val="0F9D5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Painting</a:t>
            </a:r>
            <a:endParaRPr>
              <a:solidFill>
                <a:srgbClr val="FFFFFF"/>
              </a:solidFill>
              <a:latin typeface="Roboto"/>
              <a:ea typeface="Roboto"/>
              <a:cs typeface="Roboto"/>
              <a:sym typeface="Roboto"/>
            </a:endParaRPr>
          </a:p>
        </p:txBody>
      </p:sp>
      <p:sp>
        <p:nvSpPr>
          <p:cNvPr id="250" name="Google Shape;250;p37"/>
          <p:cNvSpPr/>
          <p:nvPr/>
        </p:nvSpPr>
        <p:spPr>
          <a:xfrm>
            <a:off x="2017475" y="1837038"/>
            <a:ext cx="4397100" cy="278700"/>
          </a:xfrm>
          <a:prstGeom prst="rect">
            <a:avLst/>
          </a:prstGeom>
          <a:solidFill>
            <a:srgbClr val="0F9D5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Rendering</a:t>
            </a:r>
            <a:endParaRPr>
              <a:solidFill>
                <a:srgbClr val="FFFFFF"/>
              </a:solidFill>
              <a:latin typeface="Roboto"/>
              <a:ea typeface="Roboto"/>
              <a:cs typeface="Roboto"/>
              <a:sym typeface="Roboto"/>
            </a:endParaRPr>
          </a:p>
        </p:txBody>
      </p:sp>
      <p:sp>
        <p:nvSpPr>
          <p:cNvPr id="251" name="Google Shape;251;p37"/>
          <p:cNvSpPr/>
          <p:nvPr/>
        </p:nvSpPr>
        <p:spPr>
          <a:xfrm>
            <a:off x="2017475" y="1425438"/>
            <a:ext cx="4397100" cy="278700"/>
          </a:xfrm>
          <a:prstGeom prst="rect">
            <a:avLst/>
          </a:prstGeom>
          <a:solidFill>
            <a:srgbClr val="0F9D5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Widgets</a:t>
            </a:r>
            <a:endParaRPr>
              <a:solidFill>
                <a:srgbClr val="FFFFFF"/>
              </a:solidFill>
              <a:latin typeface="Roboto"/>
              <a:ea typeface="Roboto"/>
              <a:cs typeface="Roboto"/>
              <a:sym typeface="Roboto"/>
            </a:endParaRPr>
          </a:p>
        </p:txBody>
      </p:sp>
      <p:sp>
        <p:nvSpPr>
          <p:cNvPr id="252" name="Google Shape;252;p37"/>
          <p:cNvSpPr/>
          <p:nvPr/>
        </p:nvSpPr>
        <p:spPr>
          <a:xfrm>
            <a:off x="2017550" y="1013850"/>
            <a:ext cx="2182200" cy="278700"/>
          </a:xfrm>
          <a:prstGeom prst="rect">
            <a:avLst/>
          </a:prstGeom>
          <a:solidFill>
            <a:srgbClr val="0F9D5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Material</a:t>
            </a:r>
            <a:endParaRPr>
              <a:solidFill>
                <a:srgbClr val="FFFFFF"/>
              </a:solidFill>
              <a:latin typeface="Roboto"/>
              <a:ea typeface="Roboto"/>
              <a:cs typeface="Roboto"/>
              <a:sym typeface="Roboto"/>
            </a:endParaRPr>
          </a:p>
        </p:txBody>
      </p:sp>
      <p:sp>
        <p:nvSpPr>
          <p:cNvPr id="253" name="Google Shape;253;p37"/>
          <p:cNvSpPr/>
          <p:nvPr/>
        </p:nvSpPr>
        <p:spPr>
          <a:xfrm>
            <a:off x="5049875" y="2248638"/>
            <a:ext cx="1364700" cy="278700"/>
          </a:xfrm>
          <a:prstGeom prst="rect">
            <a:avLst/>
          </a:prstGeom>
          <a:solidFill>
            <a:srgbClr val="0F9D5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Gestures</a:t>
            </a:r>
            <a:endParaRPr>
              <a:solidFill>
                <a:srgbClr val="FFFFFF"/>
              </a:solidFill>
              <a:latin typeface="Roboto"/>
              <a:ea typeface="Roboto"/>
              <a:cs typeface="Roboto"/>
              <a:sym typeface="Roboto"/>
            </a:endParaRPr>
          </a:p>
        </p:txBody>
      </p:sp>
      <p:sp>
        <p:nvSpPr>
          <p:cNvPr id="254" name="Google Shape;254;p37"/>
          <p:cNvSpPr txBox="1"/>
          <p:nvPr/>
        </p:nvSpPr>
        <p:spPr>
          <a:xfrm>
            <a:off x="678925" y="3372738"/>
            <a:ext cx="11430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4285F4"/>
                </a:solidFill>
                <a:latin typeface="Roboto"/>
                <a:ea typeface="Roboto"/>
                <a:cs typeface="Roboto"/>
                <a:sym typeface="Roboto"/>
              </a:rPr>
              <a:t>Engine</a:t>
            </a:r>
            <a:endParaRPr>
              <a:solidFill>
                <a:srgbClr val="4285F4"/>
              </a:solidFill>
              <a:latin typeface="Roboto"/>
              <a:ea typeface="Roboto"/>
              <a:cs typeface="Roboto"/>
              <a:sym typeface="Roboto"/>
            </a:endParaRPr>
          </a:p>
          <a:p>
            <a:pPr indent="0" lvl="0" marL="0" rtl="0" algn="ctr">
              <a:spcBef>
                <a:spcPts val="0"/>
              </a:spcBef>
              <a:spcAft>
                <a:spcPts val="0"/>
              </a:spcAft>
              <a:buNone/>
            </a:pPr>
            <a:r>
              <a:rPr lang="en-GB">
                <a:solidFill>
                  <a:srgbClr val="4285F4"/>
                </a:solidFill>
                <a:latin typeface="Roboto"/>
                <a:ea typeface="Roboto"/>
                <a:cs typeface="Roboto"/>
                <a:sym typeface="Roboto"/>
              </a:rPr>
              <a:t>(C++)</a:t>
            </a:r>
            <a:endParaRPr>
              <a:solidFill>
                <a:srgbClr val="4285F4"/>
              </a:solidFill>
              <a:latin typeface="Roboto"/>
              <a:ea typeface="Roboto"/>
              <a:cs typeface="Roboto"/>
              <a:sym typeface="Roboto"/>
            </a:endParaRPr>
          </a:p>
        </p:txBody>
      </p:sp>
      <p:sp>
        <p:nvSpPr>
          <p:cNvPr id="255" name="Google Shape;255;p37"/>
          <p:cNvSpPr txBox="1"/>
          <p:nvPr/>
        </p:nvSpPr>
        <p:spPr>
          <a:xfrm>
            <a:off x="678925" y="1658713"/>
            <a:ext cx="11430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0F9D58"/>
                </a:solidFill>
                <a:latin typeface="Roboto"/>
                <a:ea typeface="Roboto"/>
                <a:cs typeface="Roboto"/>
                <a:sym typeface="Roboto"/>
              </a:rPr>
              <a:t>Framework</a:t>
            </a:r>
            <a:endParaRPr>
              <a:solidFill>
                <a:srgbClr val="0F9D58"/>
              </a:solidFill>
              <a:latin typeface="Roboto"/>
              <a:ea typeface="Roboto"/>
              <a:cs typeface="Roboto"/>
              <a:sym typeface="Roboto"/>
            </a:endParaRPr>
          </a:p>
          <a:p>
            <a:pPr indent="0" lvl="0" marL="0" rtl="0" algn="ctr">
              <a:spcBef>
                <a:spcPts val="0"/>
              </a:spcBef>
              <a:spcAft>
                <a:spcPts val="0"/>
              </a:spcAft>
              <a:buNone/>
            </a:pPr>
            <a:r>
              <a:rPr lang="en-GB">
                <a:solidFill>
                  <a:srgbClr val="0F9D58"/>
                </a:solidFill>
                <a:latin typeface="Roboto"/>
                <a:ea typeface="Roboto"/>
                <a:cs typeface="Roboto"/>
                <a:sym typeface="Roboto"/>
              </a:rPr>
              <a:t>(Dart)</a:t>
            </a:r>
            <a:endParaRPr>
              <a:solidFill>
                <a:srgbClr val="0F9D58"/>
              </a:solidFill>
              <a:latin typeface="Roboto"/>
              <a:ea typeface="Roboto"/>
              <a:cs typeface="Roboto"/>
              <a:sym typeface="Roboto"/>
            </a:endParaRPr>
          </a:p>
        </p:txBody>
      </p:sp>
      <p:sp>
        <p:nvSpPr>
          <p:cNvPr id="256" name="Google Shape;256;p37"/>
          <p:cNvSpPr/>
          <p:nvPr/>
        </p:nvSpPr>
        <p:spPr>
          <a:xfrm>
            <a:off x="4235225" y="1013850"/>
            <a:ext cx="2182200" cy="278700"/>
          </a:xfrm>
          <a:prstGeom prst="rect">
            <a:avLst/>
          </a:prstGeom>
          <a:solidFill>
            <a:srgbClr val="0F9D5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Cupertino</a:t>
            </a:r>
            <a:endParaRPr>
              <a:solidFill>
                <a:srgbClr val="FFFFFF"/>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Platform Channels</a:t>
            </a:r>
            <a:endParaRPr sz="4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9"/>
          <p:cNvSpPr txBox="1"/>
          <p:nvPr>
            <p:ph idx="1" type="body"/>
          </p:nvPr>
        </p:nvSpPr>
        <p:spPr>
          <a:xfrm>
            <a:off x="4429400" y="902250"/>
            <a:ext cx="4403100" cy="3339000"/>
          </a:xfrm>
          <a:prstGeom prst="rect">
            <a:avLst/>
          </a:prstGeom>
        </p:spPr>
        <p:txBody>
          <a:bodyPr anchorCtr="0" anchor="ctr" bIns="91425" lIns="91425" spcFirstLastPara="1" rIns="91425" wrap="square" tIns="91425">
            <a:noAutofit/>
          </a:bodyPr>
          <a:lstStyle/>
          <a:p>
            <a:pPr indent="0" lvl="0" marL="0">
              <a:spcBef>
                <a:spcPts val="0"/>
              </a:spcBef>
              <a:spcAft>
                <a:spcPts val="1600"/>
              </a:spcAft>
              <a:buNone/>
            </a:pPr>
            <a:r>
              <a:rPr lang="en-GB" sz="3000">
                <a:solidFill>
                  <a:schemeClr val="dk1"/>
                </a:solidFill>
              </a:rPr>
              <a:t>Using </a:t>
            </a:r>
            <a:r>
              <a:rPr lang="en-GB" sz="3000">
                <a:solidFill>
                  <a:schemeClr val="dk1"/>
                </a:solidFill>
                <a:highlight>
                  <a:srgbClr val="FDFDFD"/>
                </a:highlight>
              </a:rPr>
              <a:t>platform channels</a:t>
            </a:r>
            <a:r>
              <a:rPr b="1" lang="en-GB" sz="3000">
                <a:solidFill>
                  <a:schemeClr val="dk1"/>
                </a:solidFill>
                <a:highlight>
                  <a:srgbClr val="FDFDFD"/>
                </a:highlight>
              </a:rPr>
              <a:t> </a:t>
            </a:r>
            <a:r>
              <a:rPr lang="en-GB" sz="3000">
                <a:solidFill>
                  <a:schemeClr val="dk1"/>
                </a:solidFill>
              </a:rPr>
              <a:t>allows for receiving method calls and sending back results</a:t>
            </a:r>
            <a:endParaRPr sz="3000">
              <a:solidFill>
                <a:schemeClr val="dk1"/>
              </a:solidFill>
            </a:endParaRPr>
          </a:p>
        </p:txBody>
      </p:sp>
      <p:pic>
        <p:nvPicPr>
          <p:cNvPr id="267" name="Google Shape;267;p39"/>
          <p:cNvPicPr preferRelativeResize="0"/>
          <p:nvPr/>
        </p:nvPicPr>
        <p:blipFill>
          <a:blip r:embed="rId3">
            <a:alphaModFix/>
          </a:blip>
          <a:stretch>
            <a:fillRect/>
          </a:stretch>
        </p:blipFill>
        <p:spPr>
          <a:xfrm>
            <a:off x="360275" y="187834"/>
            <a:ext cx="4069125" cy="453919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Example: Retrieving the battery level*</a:t>
            </a:r>
            <a:endParaRPr/>
          </a:p>
        </p:txBody>
      </p:sp>
      <p:sp>
        <p:nvSpPr>
          <p:cNvPr id="273" name="Google Shape;273;p40"/>
          <p:cNvSpPr/>
          <p:nvPr/>
        </p:nvSpPr>
        <p:spPr>
          <a:xfrm>
            <a:off x="0" y="1559675"/>
            <a:ext cx="8059800" cy="267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highlight>
                <a:schemeClr val="accent5"/>
              </a:highlight>
            </a:endParaRPr>
          </a:p>
        </p:txBody>
      </p:sp>
      <p:sp>
        <p:nvSpPr>
          <p:cNvPr id="274" name="Google Shape;274;p40"/>
          <p:cNvSpPr/>
          <p:nvPr/>
        </p:nvSpPr>
        <p:spPr>
          <a:xfrm>
            <a:off x="0" y="2958875"/>
            <a:ext cx="8059800" cy="68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highlight>
                <a:schemeClr val="accent5"/>
              </a:highlight>
            </a:endParaRPr>
          </a:p>
        </p:txBody>
      </p:sp>
      <p:sp>
        <p:nvSpPr>
          <p:cNvPr id="275" name="Google Shape;275;p4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127000" marR="127000" rtl="0">
              <a:lnSpc>
                <a:spcPct val="150000"/>
              </a:lnSpc>
              <a:spcBef>
                <a:spcPts val="500"/>
              </a:spcBef>
              <a:spcAft>
                <a:spcPts val="500"/>
              </a:spcAft>
              <a:buNone/>
            </a:pPr>
            <a:r>
              <a:rPr lang="en-GB" sz="1000">
                <a:solidFill>
                  <a:srgbClr val="000000"/>
                </a:solidFill>
                <a:latin typeface="Roboto Mono"/>
                <a:ea typeface="Roboto Mono"/>
                <a:cs typeface="Roboto Mono"/>
                <a:sym typeface="Roboto Mono"/>
              </a:rPr>
              <a:t>class MainActivity() : FlutterActivity() {</a:t>
            </a:r>
            <a:br>
              <a:rPr lang="en-GB" sz="1000">
                <a:solidFill>
                  <a:srgbClr val="000000"/>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private val CHANNEL = "samples.flutter.io/battery"</a:t>
            </a:r>
            <a:br>
              <a:rPr lang="en-GB" sz="1000">
                <a:solidFill>
                  <a:srgbClr val="000000"/>
                </a:solidFill>
                <a:latin typeface="Roboto Mono"/>
                <a:ea typeface="Roboto Mono"/>
                <a:cs typeface="Roboto Mono"/>
                <a:sym typeface="Roboto Mono"/>
              </a:rPr>
            </a:b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override fun onCreate(savedInstanceState: Bundle?) {</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super.onCreate(savedInstanceState)</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GeneratedPluginRegistrant.registerWith(this)</a:t>
            </a:r>
            <a:br>
              <a:rPr lang="en-GB" sz="1000">
                <a:solidFill>
                  <a:srgbClr val="000000"/>
                </a:solidFill>
                <a:latin typeface="Roboto Mono"/>
                <a:ea typeface="Roboto Mono"/>
                <a:cs typeface="Roboto Mono"/>
                <a:sym typeface="Roboto Mono"/>
              </a:rPr>
            </a:br>
            <a:br>
              <a:rPr lang="en-GB" sz="1000">
                <a:solidFill>
                  <a:srgbClr val="000000"/>
                </a:solidFill>
                <a:latin typeface="Roboto Mono"/>
                <a:ea typeface="Roboto Mono"/>
                <a:cs typeface="Roboto Mono"/>
                <a:sym typeface="Roboto Mono"/>
              </a:rPr>
            </a:br>
            <a:r>
              <a:rPr lang="en-GB" sz="1000">
                <a:solidFill>
                  <a:srgbClr val="DD4A68"/>
                </a:solidFill>
                <a:latin typeface="Roboto Mono"/>
                <a:ea typeface="Roboto Mono"/>
                <a:cs typeface="Roboto Mono"/>
                <a:sym typeface="Roboto Mono"/>
              </a:rPr>
              <a:t>  </a:t>
            </a:r>
            <a:r>
              <a:rPr lang="en-GB" sz="1000">
                <a:solidFill>
                  <a:srgbClr val="FFFFFF"/>
                </a:solidFill>
                <a:latin typeface="Roboto Mono"/>
                <a:ea typeface="Roboto Mono"/>
                <a:cs typeface="Roboto Mono"/>
                <a:sym typeface="Roboto Mono"/>
              </a:rPr>
              <a:t>  MethodChannel(flutterView, CHANNEL).setMethodCallHandler { call, result -&gt;</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 TODO</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a:t>
            </a:r>
            <a:endParaRPr>
              <a:solidFill>
                <a:srgbClr val="000000"/>
              </a:solidFill>
              <a:latin typeface="Roboto Mono"/>
              <a:ea typeface="Roboto Mono"/>
              <a:cs typeface="Roboto Mono"/>
              <a:sym typeface="Roboto Mono"/>
            </a:endParaRPr>
          </a:p>
        </p:txBody>
      </p:sp>
      <p:sp>
        <p:nvSpPr>
          <p:cNvPr id="276" name="Google Shape;276;p40"/>
          <p:cNvSpPr txBox="1"/>
          <p:nvPr/>
        </p:nvSpPr>
        <p:spPr>
          <a:xfrm>
            <a:off x="305475" y="4358175"/>
            <a:ext cx="5865300" cy="684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solidFill>
                  <a:schemeClr val="dk1"/>
                </a:solidFill>
                <a:latin typeface="Roboto"/>
                <a:ea typeface="Roboto"/>
                <a:cs typeface="Roboto"/>
                <a:sym typeface="Roboto"/>
              </a:rPr>
              <a:t>* Example written in Kotlin for Android</a:t>
            </a:r>
            <a:endParaRPr>
              <a:solidFill>
                <a:schemeClr val="dk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1"/>
          <p:cNvSpPr/>
          <p:nvPr/>
        </p:nvSpPr>
        <p:spPr>
          <a:xfrm>
            <a:off x="0" y="2245475"/>
            <a:ext cx="8059800" cy="267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highlight>
                <a:schemeClr val="accent5"/>
              </a:highlight>
            </a:endParaRPr>
          </a:p>
        </p:txBody>
      </p:sp>
      <p:sp>
        <p:nvSpPr>
          <p:cNvPr id="282" name="Google Shape;282;p41"/>
          <p:cNvSpPr/>
          <p:nvPr/>
        </p:nvSpPr>
        <p:spPr>
          <a:xfrm>
            <a:off x="0" y="2702675"/>
            <a:ext cx="8059800" cy="267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highlight>
                <a:schemeClr val="accent5"/>
              </a:highlight>
            </a:endParaRPr>
          </a:p>
        </p:txBody>
      </p:sp>
      <p:sp>
        <p:nvSpPr>
          <p:cNvPr id="283" name="Google Shape;283;p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Working with the response argument*</a:t>
            </a:r>
            <a:endParaRPr/>
          </a:p>
        </p:txBody>
      </p:sp>
      <p:sp>
        <p:nvSpPr>
          <p:cNvPr id="284" name="Google Shape;284;p41"/>
          <p:cNvSpPr/>
          <p:nvPr/>
        </p:nvSpPr>
        <p:spPr>
          <a:xfrm>
            <a:off x="0" y="3388475"/>
            <a:ext cx="8059800" cy="267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highlight>
                <a:schemeClr val="accent5"/>
              </a:highlight>
            </a:endParaRPr>
          </a:p>
        </p:txBody>
      </p:sp>
      <p:sp>
        <p:nvSpPr>
          <p:cNvPr id="285" name="Google Shape;285;p4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127000" marR="127000" rtl="0">
              <a:lnSpc>
                <a:spcPct val="150000"/>
              </a:lnSpc>
              <a:spcBef>
                <a:spcPts val="500"/>
              </a:spcBef>
              <a:spcAft>
                <a:spcPts val="500"/>
              </a:spcAft>
              <a:buNone/>
            </a:pPr>
            <a:r>
              <a:rPr lang="en-GB" sz="1000">
                <a:solidFill>
                  <a:srgbClr val="000000"/>
                </a:solidFill>
                <a:latin typeface="Roboto Mono"/>
                <a:ea typeface="Roboto Mono"/>
                <a:cs typeface="Roboto Mono"/>
                <a:sym typeface="Roboto Mono"/>
              </a:rPr>
              <a:t>MethodChannel(flutterView, CHANNEL).setMethodCallHandler { call, result -&gt;</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if (call.method == "getBatteryLevel") {</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val batteryLevel = getBatteryLevel()</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if (batteryLevel != -1) {</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a:t>
            </a:r>
            <a:r>
              <a:rPr lang="en-GB" sz="1000">
                <a:solidFill>
                  <a:srgbClr val="FFFFFF"/>
                </a:solidFill>
                <a:latin typeface="Roboto Mono"/>
                <a:ea typeface="Roboto Mono"/>
                <a:cs typeface="Roboto Mono"/>
                <a:sym typeface="Roboto Mono"/>
              </a:rPr>
              <a:t>result.success(batteryLevel)</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 else {</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a:t>
            </a:r>
            <a:r>
              <a:rPr lang="en-GB" sz="1000">
                <a:solidFill>
                  <a:srgbClr val="FFFFFF"/>
                </a:solidFill>
                <a:latin typeface="Roboto Mono"/>
                <a:ea typeface="Roboto Mono"/>
                <a:cs typeface="Roboto Mono"/>
                <a:sym typeface="Roboto Mono"/>
              </a:rPr>
              <a:t>result.error("UNAVAILABLE", "Battery level not available.", null)</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 else {</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a:t>
            </a:r>
            <a:r>
              <a:rPr lang="en-GB" sz="1000">
                <a:solidFill>
                  <a:srgbClr val="FFFFFF"/>
                </a:solidFill>
                <a:latin typeface="Roboto Mono"/>
                <a:ea typeface="Roboto Mono"/>
                <a:cs typeface="Roboto Mono"/>
                <a:sym typeface="Roboto Mono"/>
              </a:rPr>
              <a:t>result.notImplemented()</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  }</a:t>
            </a:r>
            <a:br>
              <a:rPr lang="en-GB" sz="1000">
                <a:solidFill>
                  <a:srgbClr val="000000"/>
                </a:solidFill>
                <a:latin typeface="Roboto Mono"/>
                <a:ea typeface="Roboto Mono"/>
                <a:cs typeface="Roboto Mono"/>
                <a:sym typeface="Roboto Mono"/>
              </a:rPr>
            </a:br>
            <a:r>
              <a:rPr lang="en-GB" sz="1000">
                <a:solidFill>
                  <a:srgbClr val="000000"/>
                </a:solidFill>
                <a:latin typeface="Roboto Mono"/>
                <a:ea typeface="Roboto Mono"/>
                <a:cs typeface="Roboto Mono"/>
                <a:sym typeface="Roboto Mono"/>
              </a:rPr>
              <a:t>}</a:t>
            </a:r>
            <a:endParaRPr sz="1000">
              <a:solidFill>
                <a:srgbClr val="000000"/>
              </a:solidFill>
              <a:latin typeface="Roboto Mono"/>
              <a:ea typeface="Roboto Mono"/>
              <a:cs typeface="Roboto Mono"/>
              <a:sym typeface="Roboto Mono"/>
            </a:endParaRPr>
          </a:p>
        </p:txBody>
      </p:sp>
      <p:sp>
        <p:nvSpPr>
          <p:cNvPr id="286" name="Google Shape;286;p41"/>
          <p:cNvSpPr txBox="1"/>
          <p:nvPr/>
        </p:nvSpPr>
        <p:spPr>
          <a:xfrm>
            <a:off x="305475" y="4358175"/>
            <a:ext cx="5865300" cy="68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solidFill>
                  <a:schemeClr val="dk1"/>
                </a:solidFill>
                <a:latin typeface="Roboto"/>
                <a:ea typeface="Roboto"/>
                <a:cs typeface="Roboto"/>
                <a:sym typeface="Roboto"/>
              </a:rPr>
              <a:t>* Example written in Kotlin for Android</a:t>
            </a:r>
            <a:endParaRPr>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Who is Flutter for?</a:t>
            </a:r>
            <a:endParaRPr/>
          </a:p>
        </p:txBody>
      </p:sp>
      <p:sp>
        <p:nvSpPr>
          <p:cNvPr id="100" name="Google Shape;100;p15"/>
          <p:cNvSpPr txBox="1"/>
          <p:nvPr>
            <p:ph idx="1" type="body"/>
          </p:nvPr>
        </p:nvSpPr>
        <p:spPr>
          <a:xfrm>
            <a:off x="311700" y="1229875"/>
            <a:ext cx="7898400" cy="3339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GB"/>
              <a:t>Designers </a:t>
            </a:r>
            <a:r>
              <a:rPr lang="en-GB"/>
              <a:t>converge on a brand-driven experience on Android and iOS</a:t>
            </a:r>
            <a:endParaRPr/>
          </a:p>
          <a:p>
            <a:pPr indent="0" lvl="0" marL="0">
              <a:spcBef>
                <a:spcPts val="1600"/>
              </a:spcBef>
              <a:spcAft>
                <a:spcPts val="0"/>
              </a:spcAft>
              <a:buNone/>
            </a:pPr>
            <a:r>
              <a:rPr b="1" lang="en-GB"/>
              <a:t>Prototypers </a:t>
            </a:r>
            <a:r>
              <a:rPr lang="en-GB"/>
              <a:t>enjoy a high-fidelity and fast way to build working prototypes. </a:t>
            </a:r>
            <a:endParaRPr/>
          </a:p>
          <a:p>
            <a:pPr indent="0" lvl="0" marL="0" rtl="0">
              <a:spcBef>
                <a:spcPts val="1600"/>
              </a:spcBef>
              <a:spcAft>
                <a:spcPts val="1600"/>
              </a:spcAft>
              <a:buNone/>
            </a:pPr>
            <a:r>
              <a:rPr b="1" lang="en-GB"/>
              <a:t>Developers </a:t>
            </a:r>
            <a:r>
              <a:rPr lang="en-GB"/>
              <a:t>benefit from fantastic developer tools, an easy-to-use language, a rich set of widgets and great IDE support. Flutter</a:t>
            </a:r>
            <a:r>
              <a:rPr lang="en-GB"/>
              <a:t> frees up valuable time for working on features and delightful experiences.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Flutter-side invocation of platform methods</a:t>
            </a:r>
            <a:endParaRPr/>
          </a:p>
        </p:txBody>
      </p:sp>
      <p:sp>
        <p:nvSpPr>
          <p:cNvPr id="292" name="Google Shape;292;p42"/>
          <p:cNvSpPr/>
          <p:nvPr/>
        </p:nvSpPr>
        <p:spPr>
          <a:xfrm>
            <a:off x="0" y="2186950"/>
            <a:ext cx="8059800" cy="267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highlight>
                <a:schemeClr val="accent5"/>
              </a:highlight>
            </a:endParaRPr>
          </a:p>
        </p:txBody>
      </p:sp>
      <p:sp>
        <p:nvSpPr>
          <p:cNvPr id="293" name="Google Shape;293;p42"/>
          <p:cNvSpPr/>
          <p:nvPr/>
        </p:nvSpPr>
        <p:spPr>
          <a:xfrm>
            <a:off x="0" y="3329175"/>
            <a:ext cx="8059800" cy="267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highlight>
                <a:schemeClr val="accent5"/>
              </a:highlight>
            </a:endParaRPr>
          </a:p>
        </p:txBody>
      </p:sp>
      <p:sp>
        <p:nvSpPr>
          <p:cNvPr id="294" name="Google Shape;294;p4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a:lnSpc>
                <a:spcPct val="150000"/>
              </a:lnSpc>
              <a:spcBef>
                <a:spcPts val="0"/>
              </a:spcBef>
              <a:spcAft>
                <a:spcPts val="0"/>
              </a:spcAft>
              <a:buNone/>
            </a:pPr>
            <a:r>
              <a:rPr lang="en-GB" sz="1000">
                <a:latin typeface="Roboto Mono"/>
                <a:ea typeface="Roboto Mono"/>
                <a:cs typeface="Roboto Mono"/>
                <a:sym typeface="Roboto Mono"/>
              </a:rPr>
              <a:t>String _batteryLevel = 'Unknown battery level.';</a:t>
            </a:r>
            <a:endParaRPr sz="1000">
              <a:latin typeface="Roboto Mono"/>
              <a:ea typeface="Roboto Mono"/>
              <a:cs typeface="Roboto Mono"/>
              <a:sym typeface="Roboto Mono"/>
            </a:endParaRPr>
          </a:p>
          <a:p>
            <a:pPr indent="0" lvl="0" marL="0">
              <a:lnSpc>
                <a:spcPct val="150000"/>
              </a:lnSpc>
              <a:spcBef>
                <a:spcPts val="0"/>
              </a:spcBef>
              <a:spcAft>
                <a:spcPts val="0"/>
              </a:spcAft>
              <a:buNone/>
            </a:pPr>
            <a:r>
              <a:rPr lang="en-GB" sz="1000">
                <a:latin typeface="Roboto Mono"/>
                <a:ea typeface="Roboto Mono"/>
                <a:cs typeface="Roboto Mono"/>
                <a:sym typeface="Roboto Mono"/>
              </a:rPr>
              <a:t>Future&lt;Null&gt; _getBatteryLevel() async {</a:t>
            </a:r>
            <a:endParaRPr sz="1000">
              <a:latin typeface="Roboto Mono"/>
              <a:ea typeface="Roboto Mono"/>
              <a:cs typeface="Roboto Mono"/>
              <a:sym typeface="Roboto Mono"/>
            </a:endParaRPr>
          </a:p>
          <a:p>
            <a:pPr indent="0" lvl="0" marL="0">
              <a:lnSpc>
                <a:spcPct val="150000"/>
              </a:lnSpc>
              <a:spcBef>
                <a:spcPts val="0"/>
              </a:spcBef>
              <a:spcAft>
                <a:spcPts val="0"/>
              </a:spcAft>
              <a:buNone/>
            </a:pPr>
            <a:r>
              <a:rPr lang="en-GB" sz="1000">
                <a:latin typeface="Roboto Mono"/>
                <a:ea typeface="Roboto Mono"/>
                <a:cs typeface="Roboto Mono"/>
                <a:sym typeface="Roboto Mono"/>
              </a:rPr>
              <a:t>  String batteryLevel;</a:t>
            </a:r>
            <a:endParaRPr sz="1000">
              <a:latin typeface="Roboto Mono"/>
              <a:ea typeface="Roboto Mono"/>
              <a:cs typeface="Roboto Mono"/>
              <a:sym typeface="Roboto Mono"/>
            </a:endParaRPr>
          </a:p>
          <a:p>
            <a:pPr indent="0" lvl="0" marL="0">
              <a:lnSpc>
                <a:spcPct val="150000"/>
              </a:lnSpc>
              <a:spcBef>
                <a:spcPts val="0"/>
              </a:spcBef>
              <a:spcAft>
                <a:spcPts val="0"/>
              </a:spcAft>
              <a:buNone/>
            </a:pPr>
            <a:r>
              <a:rPr lang="en-GB" sz="1000">
                <a:latin typeface="Roboto Mono"/>
                <a:ea typeface="Roboto Mono"/>
                <a:cs typeface="Roboto Mono"/>
                <a:sym typeface="Roboto Mono"/>
              </a:rPr>
              <a:t>  try {</a:t>
            </a:r>
            <a:endParaRPr sz="1000">
              <a:latin typeface="Roboto Mono"/>
              <a:ea typeface="Roboto Mono"/>
              <a:cs typeface="Roboto Mono"/>
              <a:sym typeface="Roboto Mono"/>
            </a:endParaRPr>
          </a:p>
          <a:p>
            <a:pPr indent="0" lvl="0" marL="0">
              <a:lnSpc>
                <a:spcPct val="150000"/>
              </a:lnSpc>
              <a:spcBef>
                <a:spcPts val="0"/>
              </a:spcBef>
              <a:spcAft>
                <a:spcPts val="0"/>
              </a:spcAft>
              <a:buNone/>
            </a:pPr>
            <a:r>
              <a:rPr lang="en-GB" sz="1000">
                <a:latin typeface="Roboto Mono"/>
                <a:ea typeface="Roboto Mono"/>
                <a:cs typeface="Roboto Mono"/>
                <a:sym typeface="Roboto Mono"/>
              </a:rPr>
              <a:t>    </a:t>
            </a:r>
            <a:r>
              <a:rPr lang="en-GB" sz="1000">
                <a:solidFill>
                  <a:srgbClr val="FFFFFF"/>
                </a:solidFill>
                <a:latin typeface="Roboto Mono"/>
                <a:ea typeface="Roboto Mono"/>
                <a:cs typeface="Roboto Mono"/>
                <a:sym typeface="Roboto Mono"/>
              </a:rPr>
              <a:t>final int result = await platform.invokeMethod('getBatteryLevel');</a:t>
            </a:r>
            <a:endParaRPr sz="1000">
              <a:solidFill>
                <a:srgbClr val="FFFFFF"/>
              </a:solidFill>
              <a:latin typeface="Roboto Mono"/>
              <a:ea typeface="Roboto Mono"/>
              <a:cs typeface="Roboto Mono"/>
              <a:sym typeface="Roboto Mono"/>
            </a:endParaRPr>
          </a:p>
          <a:p>
            <a:pPr indent="0" lvl="0" marL="0">
              <a:lnSpc>
                <a:spcPct val="150000"/>
              </a:lnSpc>
              <a:spcBef>
                <a:spcPts val="0"/>
              </a:spcBef>
              <a:spcAft>
                <a:spcPts val="0"/>
              </a:spcAft>
              <a:buNone/>
            </a:pPr>
            <a:r>
              <a:rPr lang="en-GB" sz="1000">
                <a:latin typeface="Roboto Mono"/>
                <a:ea typeface="Roboto Mono"/>
                <a:cs typeface="Roboto Mono"/>
                <a:sym typeface="Roboto Mono"/>
              </a:rPr>
              <a:t>    batteryLevel = 'Battery level at $result % .';</a:t>
            </a:r>
            <a:endParaRPr sz="1000">
              <a:latin typeface="Roboto Mono"/>
              <a:ea typeface="Roboto Mono"/>
              <a:cs typeface="Roboto Mono"/>
              <a:sym typeface="Roboto Mono"/>
            </a:endParaRPr>
          </a:p>
          <a:p>
            <a:pPr indent="0" lvl="0" marL="0">
              <a:lnSpc>
                <a:spcPct val="150000"/>
              </a:lnSpc>
              <a:spcBef>
                <a:spcPts val="0"/>
              </a:spcBef>
              <a:spcAft>
                <a:spcPts val="0"/>
              </a:spcAft>
              <a:buNone/>
            </a:pPr>
            <a:r>
              <a:rPr lang="en-GB" sz="1000">
                <a:latin typeface="Roboto Mono"/>
                <a:ea typeface="Roboto Mono"/>
                <a:cs typeface="Roboto Mono"/>
                <a:sym typeface="Roboto Mono"/>
              </a:rPr>
              <a:t>  } on PlatformException catch (e) {</a:t>
            </a:r>
            <a:endParaRPr sz="1000">
              <a:latin typeface="Roboto Mono"/>
              <a:ea typeface="Roboto Mono"/>
              <a:cs typeface="Roboto Mono"/>
              <a:sym typeface="Roboto Mono"/>
            </a:endParaRPr>
          </a:p>
          <a:p>
            <a:pPr indent="0" lvl="0" marL="0">
              <a:lnSpc>
                <a:spcPct val="150000"/>
              </a:lnSpc>
              <a:spcBef>
                <a:spcPts val="0"/>
              </a:spcBef>
              <a:spcAft>
                <a:spcPts val="0"/>
              </a:spcAft>
              <a:buNone/>
            </a:pPr>
            <a:r>
              <a:rPr lang="en-GB" sz="1000">
                <a:latin typeface="Roboto Mono"/>
                <a:ea typeface="Roboto Mono"/>
                <a:cs typeface="Roboto Mono"/>
                <a:sym typeface="Roboto Mono"/>
              </a:rPr>
              <a:t>    batteryLevel = "Failed to get battery level: '${e.message}'.";</a:t>
            </a:r>
            <a:endParaRPr sz="1000">
              <a:latin typeface="Roboto Mono"/>
              <a:ea typeface="Roboto Mono"/>
              <a:cs typeface="Roboto Mono"/>
              <a:sym typeface="Roboto Mono"/>
            </a:endParaRPr>
          </a:p>
          <a:p>
            <a:pPr indent="0" lvl="0" marL="0">
              <a:lnSpc>
                <a:spcPct val="150000"/>
              </a:lnSpc>
              <a:spcBef>
                <a:spcPts val="0"/>
              </a:spcBef>
              <a:spcAft>
                <a:spcPts val="0"/>
              </a:spcAft>
              <a:buNone/>
            </a:pPr>
            <a:r>
              <a:rPr lang="en-GB" sz="1000">
                <a:latin typeface="Roboto Mono"/>
                <a:ea typeface="Roboto Mono"/>
                <a:cs typeface="Roboto Mono"/>
                <a:sym typeface="Roboto Mono"/>
              </a:rPr>
              <a:t>  }</a:t>
            </a:r>
            <a:endParaRPr sz="1000">
              <a:latin typeface="Roboto Mono"/>
              <a:ea typeface="Roboto Mono"/>
              <a:cs typeface="Roboto Mono"/>
              <a:sym typeface="Roboto Mono"/>
            </a:endParaRPr>
          </a:p>
          <a:p>
            <a:pPr indent="0" lvl="0" marL="0">
              <a:lnSpc>
                <a:spcPct val="150000"/>
              </a:lnSpc>
              <a:spcBef>
                <a:spcPts val="0"/>
              </a:spcBef>
              <a:spcAft>
                <a:spcPts val="0"/>
              </a:spcAft>
              <a:buNone/>
            </a:pPr>
            <a:r>
              <a:rPr lang="en-GB" sz="1000">
                <a:solidFill>
                  <a:srgbClr val="FFFFFF"/>
                </a:solidFill>
                <a:latin typeface="Roboto Mono"/>
                <a:ea typeface="Roboto Mono"/>
                <a:cs typeface="Roboto Mono"/>
                <a:sym typeface="Roboto Mono"/>
              </a:rPr>
              <a:t>  </a:t>
            </a:r>
            <a:r>
              <a:rPr lang="en-GB" sz="1000">
                <a:solidFill>
                  <a:srgbClr val="FFFFFF"/>
                </a:solidFill>
                <a:latin typeface="Roboto Mono"/>
                <a:ea typeface="Roboto Mono"/>
                <a:cs typeface="Roboto Mono"/>
                <a:sym typeface="Roboto Mono"/>
              </a:rPr>
              <a:t>setState(() {</a:t>
            </a:r>
            <a:endParaRPr sz="1000">
              <a:solidFill>
                <a:srgbClr val="FFFFFF"/>
              </a:solidFill>
              <a:latin typeface="Roboto Mono"/>
              <a:ea typeface="Roboto Mono"/>
              <a:cs typeface="Roboto Mono"/>
              <a:sym typeface="Roboto Mono"/>
            </a:endParaRPr>
          </a:p>
          <a:p>
            <a:pPr indent="0" lvl="0" marL="0">
              <a:lnSpc>
                <a:spcPct val="150000"/>
              </a:lnSpc>
              <a:spcBef>
                <a:spcPts val="0"/>
              </a:spcBef>
              <a:spcAft>
                <a:spcPts val="0"/>
              </a:spcAft>
              <a:buNone/>
            </a:pPr>
            <a:r>
              <a:rPr lang="en-GB" sz="1000">
                <a:latin typeface="Roboto Mono"/>
                <a:ea typeface="Roboto Mono"/>
                <a:cs typeface="Roboto Mono"/>
                <a:sym typeface="Roboto Mono"/>
              </a:rPr>
              <a:t>    _batteryLevel = batteryLevel;</a:t>
            </a:r>
            <a:endParaRPr sz="1000">
              <a:latin typeface="Roboto Mono"/>
              <a:ea typeface="Roboto Mono"/>
              <a:cs typeface="Roboto Mono"/>
              <a:sym typeface="Roboto Mono"/>
            </a:endParaRPr>
          </a:p>
          <a:p>
            <a:pPr indent="0" lvl="0" marL="0">
              <a:lnSpc>
                <a:spcPct val="150000"/>
              </a:lnSpc>
              <a:spcBef>
                <a:spcPts val="0"/>
              </a:spcBef>
              <a:spcAft>
                <a:spcPts val="0"/>
              </a:spcAft>
              <a:buNone/>
            </a:pPr>
            <a:r>
              <a:rPr lang="en-GB" sz="1000">
                <a:latin typeface="Roboto Mono"/>
                <a:ea typeface="Roboto Mono"/>
                <a:cs typeface="Roboto Mono"/>
                <a:sym typeface="Roboto Mono"/>
              </a:rPr>
              <a:t>  });</a:t>
            </a:r>
            <a:endParaRPr sz="1000">
              <a:latin typeface="Roboto Mono"/>
              <a:ea typeface="Roboto Mono"/>
              <a:cs typeface="Roboto Mono"/>
              <a:sym typeface="Roboto Mono"/>
            </a:endParaRPr>
          </a:p>
          <a:p>
            <a:pPr indent="0" lvl="0" marL="0">
              <a:lnSpc>
                <a:spcPct val="150000"/>
              </a:lnSpc>
              <a:spcBef>
                <a:spcPts val="0"/>
              </a:spcBef>
              <a:spcAft>
                <a:spcPts val="0"/>
              </a:spcAft>
              <a:buNone/>
            </a:pPr>
            <a:r>
              <a:rPr lang="en-GB" sz="1000">
                <a:latin typeface="Roboto Mono"/>
                <a:ea typeface="Roboto Mono"/>
                <a:cs typeface="Roboto Mono"/>
                <a:sym typeface="Roboto Mono"/>
              </a:rPr>
              <a:t>}</a:t>
            </a:r>
            <a:endParaRPr sz="1000">
              <a:latin typeface="Roboto Mono"/>
              <a:ea typeface="Roboto Mono"/>
              <a:cs typeface="Roboto Mono"/>
              <a:sym typeface="Roboto Mon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Optimized for Performance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4"/>
          <p:cNvSpPr txBox="1"/>
          <p:nvPr>
            <p:ph type="title"/>
          </p:nvPr>
        </p:nvSpPr>
        <p:spPr>
          <a:xfrm>
            <a:off x="490250" y="526350"/>
            <a:ext cx="8462400" cy="4090800"/>
          </a:xfrm>
          <a:prstGeom prst="rect">
            <a:avLst/>
          </a:prstGeom>
        </p:spPr>
        <p:txBody>
          <a:bodyPr anchorCtr="0" anchor="ctr" bIns="91425" lIns="91425" spcFirstLastPara="1" rIns="91425" wrap="square" tIns="91425">
            <a:noAutofit/>
          </a:bodyPr>
          <a:lstStyle/>
          <a:p>
            <a:pPr indent="-533400" lvl="0" marL="457200">
              <a:spcBef>
                <a:spcPts val="0"/>
              </a:spcBef>
              <a:spcAft>
                <a:spcPts val="0"/>
              </a:spcAft>
              <a:buSzPts val="4800"/>
              <a:buChar char="-"/>
            </a:pPr>
            <a:r>
              <a:rPr lang="en-GB"/>
              <a:t>C</a:t>
            </a:r>
            <a:r>
              <a:rPr lang="en-GB"/>
              <a:t>ompiles to Native Code</a:t>
            </a:r>
            <a:endParaRPr/>
          </a:p>
          <a:p>
            <a:pPr indent="-533400" lvl="0" marL="457200" rtl="0">
              <a:spcBef>
                <a:spcPts val="0"/>
              </a:spcBef>
              <a:spcAft>
                <a:spcPts val="0"/>
              </a:spcAft>
              <a:buSzPts val="4800"/>
              <a:buChar char="-"/>
            </a:pPr>
            <a:r>
              <a:rPr lang="en-GB"/>
              <a:t>No reliance on OEM widgets</a:t>
            </a:r>
            <a:endParaRPr/>
          </a:p>
          <a:p>
            <a:pPr indent="-533400" lvl="0" marL="457200" rtl="0">
              <a:spcBef>
                <a:spcPts val="0"/>
              </a:spcBef>
              <a:spcAft>
                <a:spcPts val="0"/>
              </a:spcAft>
              <a:buSzPts val="4800"/>
              <a:buChar char="-"/>
            </a:pPr>
            <a:r>
              <a:rPr lang="en-GB"/>
              <a:t>No bridge needed</a:t>
            </a:r>
            <a:endParaRPr/>
          </a:p>
          <a:p>
            <a:pPr indent="-533400" lvl="0" marL="457200" rtl="0">
              <a:spcBef>
                <a:spcPts val="0"/>
              </a:spcBef>
              <a:spcAft>
                <a:spcPts val="0"/>
              </a:spcAft>
              <a:buSzPts val="4800"/>
              <a:buChar char="-"/>
            </a:pPr>
            <a:r>
              <a:rPr lang="en-GB"/>
              <a:t>Structural Repainting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Reactive Frameworks on the Web</a:t>
            </a:r>
            <a:endParaRPr/>
          </a:p>
        </p:txBody>
      </p:sp>
      <p:sp>
        <p:nvSpPr>
          <p:cNvPr id="310" name="Google Shape;310;p45"/>
          <p:cNvSpPr/>
          <p:nvPr/>
        </p:nvSpPr>
        <p:spPr>
          <a:xfrm>
            <a:off x="2255675" y="1988600"/>
            <a:ext cx="1089900" cy="1520100"/>
          </a:xfrm>
          <a:prstGeom prst="rect">
            <a:avLst/>
          </a:prstGeom>
          <a:solidFill>
            <a:schemeClr val="dk1"/>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GB">
                <a:solidFill>
                  <a:srgbClr val="FFFFFF"/>
                </a:solidFill>
              </a:rPr>
              <a:t>Compare</a:t>
            </a:r>
            <a:endParaRPr>
              <a:solidFill>
                <a:srgbClr val="FFFFFF"/>
              </a:solidFill>
            </a:endParaRPr>
          </a:p>
          <a:p>
            <a:pPr indent="0" lvl="0" marL="0" algn="ctr">
              <a:spcBef>
                <a:spcPts val="0"/>
              </a:spcBef>
              <a:spcAft>
                <a:spcPts val="0"/>
              </a:spcAft>
              <a:buNone/>
            </a:pPr>
            <a:r>
              <a:rPr lang="en-GB">
                <a:solidFill>
                  <a:srgbClr val="FFFFFF"/>
                </a:solidFill>
              </a:rPr>
              <a:t>Update</a:t>
            </a:r>
            <a:endParaRPr>
              <a:solidFill>
                <a:srgbClr val="FFFFFF"/>
              </a:solidFill>
            </a:endParaRPr>
          </a:p>
        </p:txBody>
      </p:sp>
      <p:sp>
        <p:nvSpPr>
          <p:cNvPr id="311" name="Google Shape;311;p45"/>
          <p:cNvSpPr/>
          <p:nvPr/>
        </p:nvSpPr>
        <p:spPr>
          <a:xfrm>
            <a:off x="4971975" y="1988600"/>
            <a:ext cx="1089900" cy="1520100"/>
          </a:xfrm>
          <a:prstGeom prst="rect">
            <a:avLst/>
          </a:prstGeom>
          <a:solidFill>
            <a:schemeClr val="accent3"/>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GB">
                <a:solidFill>
                  <a:srgbClr val="FFFFFF"/>
                </a:solidFill>
              </a:rPr>
              <a:t>Real</a:t>
            </a:r>
            <a:endParaRPr>
              <a:solidFill>
                <a:srgbClr val="FFFFFF"/>
              </a:solidFill>
            </a:endParaRPr>
          </a:p>
          <a:p>
            <a:pPr indent="0" lvl="0" marL="0" algn="ctr">
              <a:spcBef>
                <a:spcPts val="0"/>
              </a:spcBef>
              <a:spcAft>
                <a:spcPts val="0"/>
              </a:spcAft>
              <a:buNone/>
            </a:pPr>
            <a:r>
              <a:rPr lang="en-GB">
                <a:solidFill>
                  <a:srgbClr val="FFFFFF"/>
                </a:solidFill>
              </a:rPr>
              <a:t>DOM</a:t>
            </a:r>
            <a:endParaRPr>
              <a:solidFill>
                <a:srgbClr val="FFFFFF"/>
              </a:solidFill>
            </a:endParaRPr>
          </a:p>
        </p:txBody>
      </p:sp>
      <p:cxnSp>
        <p:nvCxnSpPr>
          <p:cNvPr id="312" name="Google Shape;312;p45"/>
          <p:cNvCxnSpPr/>
          <p:nvPr/>
        </p:nvCxnSpPr>
        <p:spPr>
          <a:xfrm>
            <a:off x="4158775" y="1529675"/>
            <a:ext cx="0" cy="2715300"/>
          </a:xfrm>
          <a:prstGeom prst="straightConnector1">
            <a:avLst/>
          </a:prstGeom>
          <a:noFill/>
          <a:ln cap="flat" cmpd="sng" w="19050">
            <a:solidFill>
              <a:srgbClr val="111111"/>
            </a:solidFill>
            <a:prstDash val="lgDash"/>
            <a:round/>
            <a:headEnd len="med" w="med" type="none"/>
            <a:tailEnd len="med" w="med" type="none"/>
          </a:ln>
        </p:spPr>
      </p:cxnSp>
      <p:sp>
        <p:nvSpPr>
          <p:cNvPr id="313" name="Google Shape;313;p45"/>
          <p:cNvSpPr/>
          <p:nvPr/>
        </p:nvSpPr>
        <p:spPr>
          <a:xfrm>
            <a:off x="697900" y="1988575"/>
            <a:ext cx="1089900" cy="1520100"/>
          </a:xfrm>
          <a:prstGeom prst="rect">
            <a:avLst/>
          </a:prstGeom>
          <a:solidFill>
            <a:schemeClr val="dk1"/>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GB">
                <a:solidFill>
                  <a:srgbClr val="FFFFFF"/>
                </a:solidFill>
              </a:rPr>
              <a:t>Virtual DOM</a:t>
            </a:r>
            <a:endParaRPr>
              <a:solidFill>
                <a:srgbClr val="FFFFFF"/>
              </a:solidFill>
            </a:endParaRPr>
          </a:p>
        </p:txBody>
      </p:sp>
      <p:sp>
        <p:nvSpPr>
          <p:cNvPr id="314" name="Google Shape;314;p45"/>
          <p:cNvSpPr txBox="1"/>
          <p:nvPr/>
        </p:nvSpPr>
        <p:spPr>
          <a:xfrm>
            <a:off x="697775" y="1215350"/>
            <a:ext cx="2647800" cy="6426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GB" sz="2400">
                <a:solidFill>
                  <a:schemeClr val="dk1"/>
                </a:solidFill>
                <a:latin typeface="Roboto"/>
                <a:ea typeface="Roboto"/>
                <a:cs typeface="Roboto"/>
                <a:sym typeface="Roboto"/>
              </a:rPr>
              <a:t>Application</a:t>
            </a:r>
            <a:endParaRPr sz="2400">
              <a:solidFill>
                <a:schemeClr val="dk1"/>
              </a:solidFill>
              <a:latin typeface="Roboto"/>
              <a:ea typeface="Roboto"/>
              <a:cs typeface="Roboto"/>
              <a:sym typeface="Roboto"/>
            </a:endParaRPr>
          </a:p>
        </p:txBody>
      </p:sp>
      <p:sp>
        <p:nvSpPr>
          <p:cNvPr id="315" name="Google Shape;315;p45"/>
          <p:cNvSpPr txBox="1"/>
          <p:nvPr/>
        </p:nvSpPr>
        <p:spPr>
          <a:xfrm>
            <a:off x="4971975" y="1215350"/>
            <a:ext cx="2647800" cy="64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chemeClr val="dk1"/>
                </a:solidFill>
                <a:latin typeface="Roboto"/>
                <a:ea typeface="Roboto"/>
                <a:cs typeface="Roboto"/>
                <a:sym typeface="Roboto"/>
              </a:rPr>
              <a:t>Platform</a:t>
            </a:r>
            <a:endParaRPr sz="2400">
              <a:solidFill>
                <a:schemeClr val="dk1"/>
              </a:solidFill>
              <a:latin typeface="Roboto"/>
              <a:ea typeface="Roboto"/>
              <a:cs typeface="Roboto"/>
              <a:sym typeface="Roboto"/>
            </a:endParaRPr>
          </a:p>
        </p:txBody>
      </p:sp>
      <p:sp>
        <p:nvSpPr>
          <p:cNvPr id="316" name="Google Shape;316;p45"/>
          <p:cNvSpPr/>
          <p:nvPr/>
        </p:nvSpPr>
        <p:spPr>
          <a:xfrm>
            <a:off x="6587125" y="1988575"/>
            <a:ext cx="363300" cy="1520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Rende</a:t>
            </a:r>
            <a:endParaRPr>
              <a:solidFill>
                <a:srgbClr val="FFFFFF"/>
              </a:solidFill>
            </a:endParaRPr>
          </a:p>
          <a:p>
            <a:pPr indent="0" lvl="0" marL="0" algn="ctr">
              <a:spcBef>
                <a:spcPts val="0"/>
              </a:spcBef>
              <a:spcAft>
                <a:spcPts val="0"/>
              </a:spcAft>
              <a:buNone/>
            </a:pPr>
            <a:r>
              <a:rPr lang="en-GB">
                <a:solidFill>
                  <a:srgbClr val="FFFFFF"/>
                </a:solidFill>
              </a:rPr>
              <a:t>r</a:t>
            </a:r>
            <a:endParaRPr>
              <a:solidFill>
                <a:srgbClr val="FFFFFF"/>
              </a:solidFill>
            </a:endParaRPr>
          </a:p>
        </p:txBody>
      </p:sp>
      <p:sp>
        <p:nvSpPr>
          <p:cNvPr id="317" name="Google Shape;317;p45"/>
          <p:cNvSpPr/>
          <p:nvPr/>
        </p:nvSpPr>
        <p:spPr>
          <a:xfrm>
            <a:off x="6998225" y="1988600"/>
            <a:ext cx="1089900" cy="726600"/>
          </a:xfrm>
          <a:prstGeom prst="rect">
            <a:avLst/>
          </a:prstGeom>
          <a:solidFill>
            <a:schemeClr val="accent3"/>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GB">
                <a:solidFill>
                  <a:srgbClr val="FFFFFF"/>
                </a:solidFill>
              </a:rPr>
              <a:t>Canvas</a:t>
            </a:r>
            <a:endParaRPr>
              <a:solidFill>
                <a:srgbClr val="FFFFFF"/>
              </a:solidFill>
            </a:endParaRPr>
          </a:p>
        </p:txBody>
      </p:sp>
      <p:sp>
        <p:nvSpPr>
          <p:cNvPr id="318" name="Google Shape;318;p45"/>
          <p:cNvSpPr/>
          <p:nvPr/>
        </p:nvSpPr>
        <p:spPr>
          <a:xfrm>
            <a:off x="6998225" y="2782100"/>
            <a:ext cx="1089900" cy="726600"/>
          </a:xfrm>
          <a:prstGeom prst="rect">
            <a:avLst/>
          </a:prstGeom>
          <a:solidFill>
            <a:schemeClr val="accent3"/>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GB">
                <a:solidFill>
                  <a:srgbClr val="FFFFFF"/>
                </a:solidFill>
              </a:rPr>
              <a:t>Events</a:t>
            </a:r>
            <a:endParaRPr>
              <a:solidFill>
                <a:srgbClr val="FFFFFF"/>
              </a:solidFill>
            </a:endParaRPr>
          </a:p>
        </p:txBody>
      </p:sp>
      <p:cxnSp>
        <p:nvCxnSpPr>
          <p:cNvPr id="319" name="Google Shape;319;p45"/>
          <p:cNvCxnSpPr>
            <a:stCxn id="313" idx="3"/>
            <a:endCxn id="310" idx="1"/>
          </p:cNvCxnSpPr>
          <p:nvPr/>
        </p:nvCxnSpPr>
        <p:spPr>
          <a:xfrm>
            <a:off x="1787800" y="2748625"/>
            <a:ext cx="468000" cy="0"/>
          </a:xfrm>
          <a:prstGeom prst="straightConnector1">
            <a:avLst/>
          </a:prstGeom>
          <a:noFill/>
          <a:ln cap="flat" cmpd="sng" w="28575">
            <a:solidFill>
              <a:schemeClr val="dk2"/>
            </a:solidFill>
            <a:prstDash val="solid"/>
            <a:round/>
            <a:headEnd len="med" w="med" type="triangle"/>
            <a:tailEnd len="med" w="med" type="triangle"/>
          </a:ln>
        </p:spPr>
      </p:cxnSp>
      <p:cxnSp>
        <p:nvCxnSpPr>
          <p:cNvPr id="320" name="Google Shape;320;p45"/>
          <p:cNvCxnSpPr>
            <a:stCxn id="310" idx="3"/>
            <a:endCxn id="311" idx="1"/>
          </p:cNvCxnSpPr>
          <p:nvPr/>
        </p:nvCxnSpPr>
        <p:spPr>
          <a:xfrm>
            <a:off x="3345575" y="2748650"/>
            <a:ext cx="1626300" cy="0"/>
          </a:xfrm>
          <a:prstGeom prst="straightConnector1">
            <a:avLst/>
          </a:prstGeom>
          <a:noFill/>
          <a:ln cap="flat" cmpd="sng" w="28575">
            <a:solidFill>
              <a:schemeClr val="dk2"/>
            </a:solidFill>
            <a:prstDash val="solid"/>
            <a:round/>
            <a:headEnd len="med" w="med" type="triangle"/>
            <a:tailEnd len="med" w="med" type="triangle"/>
          </a:ln>
        </p:spPr>
      </p:cxnSp>
      <p:cxnSp>
        <p:nvCxnSpPr>
          <p:cNvPr id="321" name="Google Shape;321;p45"/>
          <p:cNvCxnSpPr>
            <a:stCxn id="311" idx="3"/>
            <a:endCxn id="316" idx="1"/>
          </p:cNvCxnSpPr>
          <p:nvPr/>
        </p:nvCxnSpPr>
        <p:spPr>
          <a:xfrm>
            <a:off x="6061875" y="2748650"/>
            <a:ext cx="525300" cy="0"/>
          </a:xfrm>
          <a:prstGeom prst="straightConnector1">
            <a:avLst/>
          </a:prstGeom>
          <a:noFill/>
          <a:ln cap="flat" cmpd="sng" w="28575">
            <a:solidFill>
              <a:schemeClr val="dk2"/>
            </a:solidFill>
            <a:prstDash val="solid"/>
            <a:round/>
            <a:headEnd len="med" w="med" type="triangl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Reactive Frameworks on Mobile</a:t>
            </a:r>
            <a:endParaRPr/>
          </a:p>
        </p:txBody>
      </p:sp>
      <p:sp>
        <p:nvSpPr>
          <p:cNvPr id="327" name="Google Shape;327;p46"/>
          <p:cNvSpPr/>
          <p:nvPr/>
        </p:nvSpPr>
        <p:spPr>
          <a:xfrm>
            <a:off x="2255675" y="1988600"/>
            <a:ext cx="1089900" cy="1520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Compare</a:t>
            </a:r>
            <a:endParaRPr>
              <a:solidFill>
                <a:srgbClr val="FFFFFF"/>
              </a:solidFill>
            </a:endParaRPr>
          </a:p>
          <a:p>
            <a:pPr indent="0" lvl="0" marL="0" rtl="0" algn="ctr">
              <a:spcBef>
                <a:spcPts val="0"/>
              </a:spcBef>
              <a:spcAft>
                <a:spcPts val="0"/>
              </a:spcAft>
              <a:buNone/>
            </a:pPr>
            <a:r>
              <a:rPr lang="en-GB">
                <a:solidFill>
                  <a:srgbClr val="FFFFFF"/>
                </a:solidFill>
              </a:rPr>
              <a:t>Update</a:t>
            </a:r>
            <a:endParaRPr>
              <a:solidFill>
                <a:srgbClr val="FFFFFF"/>
              </a:solidFill>
            </a:endParaRPr>
          </a:p>
        </p:txBody>
      </p:sp>
      <p:sp>
        <p:nvSpPr>
          <p:cNvPr id="328" name="Google Shape;328;p46"/>
          <p:cNvSpPr/>
          <p:nvPr/>
        </p:nvSpPr>
        <p:spPr>
          <a:xfrm>
            <a:off x="4971975" y="1988600"/>
            <a:ext cx="1089900" cy="1520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Platform</a:t>
            </a:r>
            <a:endParaRPr>
              <a:solidFill>
                <a:srgbClr val="FFFFFF"/>
              </a:solidFill>
            </a:endParaRPr>
          </a:p>
          <a:p>
            <a:pPr indent="0" lvl="0" marL="0" rtl="0" algn="ctr">
              <a:spcBef>
                <a:spcPts val="0"/>
              </a:spcBef>
              <a:spcAft>
                <a:spcPts val="0"/>
              </a:spcAft>
              <a:buNone/>
            </a:pPr>
            <a:r>
              <a:rPr lang="en-GB">
                <a:solidFill>
                  <a:srgbClr val="FFFFFF"/>
                </a:solidFill>
              </a:rPr>
              <a:t>Widgets</a:t>
            </a:r>
            <a:endParaRPr>
              <a:solidFill>
                <a:srgbClr val="FFFFFF"/>
              </a:solidFill>
            </a:endParaRPr>
          </a:p>
        </p:txBody>
      </p:sp>
      <p:cxnSp>
        <p:nvCxnSpPr>
          <p:cNvPr id="329" name="Google Shape;329;p46"/>
          <p:cNvCxnSpPr/>
          <p:nvPr/>
        </p:nvCxnSpPr>
        <p:spPr>
          <a:xfrm>
            <a:off x="4158775" y="1529675"/>
            <a:ext cx="0" cy="2715300"/>
          </a:xfrm>
          <a:prstGeom prst="straightConnector1">
            <a:avLst/>
          </a:prstGeom>
          <a:noFill/>
          <a:ln cap="flat" cmpd="sng" w="19050">
            <a:solidFill>
              <a:srgbClr val="111111"/>
            </a:solidFill>
            <a:prstDash val="lgDash"/>
            <a:round/>
            <a:headEnd len="med" w="med" type="none"/>
            <a:tailEnd len="med" w="med" type="none"/>
          </a:ln>
        </p:spPr>
      </p:cxnSp>
      <p:sp>
        <p:nvSpPr>
          <p:cNvPr id="330" name="Google Shape;330;p46"/>
          <p:cNvSpPr/>
          <p:nvPr/>
        </p:nvSpPr>
        <p:spPr>
          <a:xfrm>
            <a:off x="697900" y="1988575"/>
            <a:ext cx="1089900" cy="1520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Virtual</a:t>
            </a:r>
            <a:endParaRPr>
              <a:solidFill>
                <a:srgbClr val="FFFFFF"/>
              </a:solidFill>
            </a:endParaRPr>
          </a:p>
          <a:p>
            <a:pPr indent="0" lvl="0" marL="0" rtl="0" algn="ctr">
              <a:spcBef>
                <a:spcPts val="0"/>
              </a:spcBef>
              <a:spcAft>
                <a:spcPts val="0"/>
              </a:spcAft>
              <a:buNone/>
            </a:pPr>
            <a:r>
              <a:rPr lang="en-GB">
                <a:solidFill>
                  <a:srgbClr val="FFFFFF"/>
                </a:solidFill>
              </a:rPr>
              <a:t>Widgets</a:t>
            </a:r>
            <a:endParaRPr>
              <a:solidFill>
                <a:srgbClr val="FFFFFF"/>
              </a:solidFill>
            </a:endParaRPr>
          </a:p>
        </p:txBody>
      </p:sp>
      <p:sp>
        <p:nvSpPr>
          <p:cNvPr id="331" name="Google Shape;331;p46"/>
          <p:cNvSpPr txBox="1"/>
          <p:nvPr/>
        </p:nvSpPr>
        <p:spPr>
          <a:xfrm>
            <a:off x="697775" y="1215350"/>
            <a:ext cx="2647800" cy="64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chemeClr val="dk1"/>
                </a:solidFill>
                <a:latin typeface="Roboto"/>
                <a:ea typeface="Roboto"/>
                <a:cs typeface="Roboto"/>
                <a:sym typeface="Roboto"/>
              </a:rPr>
              <a:t>Application</a:t>
            </a:r>
            <a:endParaRPr sz="2400">
              <a:solidFill>
                <a:schemeClr val="dk1"/>
              </a:solidFill>
              <a:latin typeface="Roboto"/>
              <a:ea typeface="Roboto"/>
              <a:cs typeface="Roboto"/>
              <a:sym typeface="Roboto"/>
            </a:endParaRPr>
          </a:p>
        </p:txBody>
      </p:sp>
      <p:sp>
        <p:nvSpPr>
          <p:cNvPr id="332" name="Google Shape;332;p46"/>
          <p:cNvSpPr txBox="1"/>
          <p:nvPr/>
        </p:nvSpPr>
        <p:spPr>
          <a:xfrm>
            <a:off x="4971975" y="1215350"/>
            <a:ext cx="2647800" cy="64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chemeClr val="dk1"/>
                </a:solidFill>
                <a:latin typeface="Roboto"/>
                <a:ea typeface="Roboto"/>
                <a:cs typeface="Roboto"/>
                <a:sym typeface="Roboto"/>
              </a:rPr>
              <a:t>Platform</a:t>
            </a:r>
            <a:endParaRPr sz="2400">
              <a:solidFill>
                <a:schemeClr val="dk1"/>
              </a:solidFill>
              <a:latin typeface="Roboto"/>
              <a:ea typeface="Roboto"/>
              <a:cs typeface="Roboto"/>
              <a:sym typeface="Roboto"/>
            </a:endParaRPr>
          </a:p>
        </p:txBody>
      </p:sp>
      <p:sp>
        <p:nvSpPr>
          <p:cNvPr id="333" name="Google Shape;333;p46"/>
          <p:cNvSpPr/>
          <p:nvPr/>
        </p:nvSpPr>
        <p:spPr>
          <a:xfrm>
            <a:off x="6587125" y="1988575"/>
            <a:ext cx="363300" cy="1520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Rende</a:t>
            </a:r>
            <a:endParaRPr>
              <a:solidFill>
                <a:srgbClr val="FFFFFF"/>
              </a:solidFill>
            </a:endParaRPr>
          </a:p>
          <a:p>
            <a:pPr indent="0" lvl="0" marL="0" rtl="0" algn="ctr">
              <a:spcBef>
                <a:spcPts val="0"/>
              </a:spcBef>
              <a:spcAft>
                <a:spcPts val="0"/>
              </a:spcAft>
              <a:buNone/>
            </a:pPr>
            <a:r>
              <a:rPr lang="en-GB">
                <a:solidFill>
                  <a:srgbClr val="FFFFFF"/>
                </a:solidFill>
              </a:rPr>
              <a:t>r</a:t>
            </a:r>
            <a:endParaRPr>
              <a:solidFill>
                <a:srgbClr val="FFFFFF"/>
              </a:solidFill>
            </a:endParaRPr>
          </a:p>
        </p:txBody>
      </p:sp>
      <p:sp>
        <p:nvSpPr>
          <p:cNvPr id="334" name="Google Shape;334;p46"/>
          <p:cNvSpPr/>
          <p:nvPr/>
        </p:nvSpPr>
        <p:spPr>
          <a:xfrm>
            <a:off x="6998225" y="1988600"/>
            <a:ext cx="1089900" cy="726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Canvas</a:t>
            </a:r>
            <a:endParaRPr>
              <a:solidFill>
                <a:srgbClr val="FFFFFF"/>
              </a:solidFill>
            </a:endParaRPr>
          </a:p>
        </p:txBody>
      </p:sp>
      <p:sp>
        <p:nvSpPr>
          <p:cNvPr id="335" name="Google Shape;335;p46"/>
          <p:cNvSpPr/>
          <p:nvPr/>
        </p:nvSpPr>
        <p:spPr>
          <a:xfrm>
            <a:off x="6998225" y="2782100"/>
            <a:ext cx="1089900" cy="726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Events</a:t>
            </a:r>
            <a:endParaRPr>
              <a:solidFill>
                <a:srgbClr val="FFFFFF"/>
              </a:solidFill>
            </a:endParaRPr>
          </a:p>
        </p:txBody>
      </p:sp>
      <p:cxnSp>
        <p:nvCxnSpPr>
          <p:cNvPr id="336" name="Google Shape;336;p46"/>
          <p:cNvCxnSpPr>
            <a:stCxn id="330" idx="3"/>
            <a:endCxn id="327" idx="1"/>
          </p:cNvCxnSpPr>
          <p:nvPr/>
        </p:nvCxnSpPr>
        <p:spPr>
          <a:xfrm>
            <a:off x="1787800" y="2748625"/>
            <a:ext cx="468000" cy="0"/>
          </a:xfrm>
          <a:prstGeom prst="straightConnector1">
            <a:avLst/>
          </a:prstGeom>
          <a:noFill/>
          <a:ln cap="flat" cmpd="sng" w="28575">
            <a:solidFill>
              <a:schemeClr val="dk2"/>
            </a:solidFill>
            <a:prstDash val="solid"/>
            <a:round/>
            <a:headEnd len="med" w="med" type="triangle"/>
            <a:tailEnd len="med" w="med" type="triangle"/>
          </a:ln>
        </p:spPr>
      </p:cxnSp>
      <p:cxnSp>
        <p:nvCxnSpPr>
          <p:cNvPr id="337" name="Google Shape;337;p46"/>
          <p:cNvCxnSpPr>
            <a:stCxn id="327" idx="3"/>
            <a:endCxn id="328" idx="1"/>
          </p:cNvCxnSpPr>
          <p:nvPr/>
        </p:nvCxnSpPr>
        <p:spPr>
          <a:xfrm>
            <a:off x="3345575" y="2748650"/>
            <a:ext cx="1626300" cy="0"/>
          </a:xfrm>
          <a:prstGeom prst="straightConnector1">
            <a:avLst/>
          </a:prstGeom>
          <a:noFill/>
          <a:ln cap="flat" cmpd="sng" w="28575">
            <a:solidFill>
              <a:schemeClr val="dk2"/>
            </a:solidFill>
            <a:prstDash val="solid"/>
            <a:round/>
            <a:headEnd len="med" w="med" type="triangle"/>
            <a:tailEnd len="med" w="med" type="triangle"/>
          </a:ln>
        </p:spPr>
      </p:cxnSp>
      <p:cxnSp>
        <p:nvCxnSpPr>
          <p:cNvPr id="338" name="Google Shape;338;p46"/>
          <p:cNvCxnSpPr>
            <a:stCxn id="328" idx="3"/>
            <a:endCxn id="333" idx="1"/>
          </p:cNvCxnSpPr>
          <p:nvPr/>
        </p:nvCxnSpPr>
        <p:spPr>
          <a:xfrm>
            <a:off x="6061875" y="2748650"/>
            <a:ext cx="525300" cy="0"/>
          </a:xfrm>
          <a:prstGeom prst="straightConnector1">
            <a:avLst/>
          </a:prstGeom>
          <a:noFill/>
          <a:ln cap="flat" cmpd="sng" w="28575">
            <a:solidFill>
              <a:schemeClr val="dk2"/>
            </a:solidFill>
            <a:prstDash val="solid"/>
            <a:round/>
            <a:headEnd len="med" w="med" type="triangl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Using Flutter</a:t>
            </a:r>
            <a:endParaRPr/>
          </a:p>
        </p:txBody>
      </p:sp>
      <p:grpSp>
        <p:nvGrpSpPr>
          <p:cNvPr id="344" name="Google Shape;344;p47"/>
          <p:cNvGrpSpPr/>
          <p:nvPr/>
        </p:nvGrpSpPr>
        <p:grpSpPr>
          <a:xfrm>
            <a:off x="1798475" y="1988575"/>
            <a:ext cx="1494350" cy="1520125"/>
            <a:chOff x="1798475" y="1988575"/>
            <a:chExt cx="1494350" cy="1520125"/>
          </a:xfrm>
        </p:grpSpPr>
        <p:sp>
          <p:nvSpPr>
            <p:cNvPr id="345" name="Google Shape;345;p47"/>
            <p:cNvSpPr/>
            <p:nvPr/>
          </p:nvSpPr>
          <p:spPr>
            <a:xfrm>
              <a:off x="1798475" y="1988600"/>
              <a:ext cx="1089900" cy="1520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Widget</a:t>
              </a:r>
              <a:endParaRPr>
                <a:solidFill>
                  <a:srgbClr val="FFFFFF"/>
                </a:solidFill>
              </a:endParaRPr>
            </a:p>
            <a:p>
              <a:pPr indent="0" lvl="0" marL="0" rtl="0" algn="ctr">
                <a:spcBef>
                  <a:spcPts val="0"/>
                </a:spcBef>
                <a:spcAft>
                  <a:spcPts val="0"/>
                </a:spcAft>
                <a:buNone/>
              </a:pPr>
              <a:r>
                <a:rPr lang="en-GB">
                  <a:solidFill>
                    <a:srgbClr val="FFFFFF"/>
                  </a:solidFill>
                </a:rPr>
                <a:t>Tree</a:t>
              </a:r>
              <a:endParaRPr>
                <a:solidFill>
                  <a:srgbClr val="FFFFFF"/>
                </a:solidFill>
              </a:endParaRPr>
            </a:p>
          </p:txBody>
        </p:sp>
        <p:sp>
          <p:nvSpPr>
            <p:cNvPr id="346" name="Google Shape;346;p47"/>
            <p:cNvSpPr/>
            <p:nvPr/>
          </p:nvSpPr>
          <p:spPr>
            <a:xfrm>
              <a:off x="2929525" y="1988575"/>
              <a:ext cx="363300" cy="1520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Rende</a:t>
              </a:r>
              <a:endParaRPr>
                <a:solidFill>
                  <a:srgbClr val="FFFFFF"/>
                </a:solidFill>
              </a:endParaRPr>
            </a:p>
            <a:p>
              <a:pPr indent="0" lvl="0" marL="0" rtl="0" algn="ctr">
                <a:spcBef>
                  <a:spcPts val="0"/>
                </a:spcBef>
                <a:spcAft>
                  <a:spcPts val="0"/>
                </a:spcAft>
                <a:buNone/>
              </a:pPr>
              <a:r>
                <a:rPr lang="en-GB">
                  <a:solidFill>
                    <a:srgbClr val="FFFFFF"/>
                  </a:solidFill>
                </a:rPr>
                <a:t>r</a:t>
              </a:r>
              <a:endParaRPr>
                <a:solidFill>
                  <a:srgbClr val="FFFFFF"/>
                </a:solidFill>
              </a:endParaRPr>
            </a:p>
          </p:txBody>
        </p:sp>
      </p:grpSp>
      <p:cxnSp>
        <p:nvCxnSpPr>
          <p:cNvPr id="347" name="Google Shape;347;p47"/>
          <p:cNvCxnSpPr/>
          <p:nvPr/>
        </p:nvCxnSpPr>
        <p:spPr>
          <a:xfrm>
            <a:off x="4158775" y="1529675"/>
            <a:ext cx="0" cy="2715300"/>
          </a:xfrm>
          <a:prstGeom prst="straightConnector1">
            <a:avLst/>
          </a:prstGeom>
          <a:noFill/>
          <a:ln cap="flat" cmpd="sng" w="19050">
            <a:solidFill>
              <a:srgbClr val="111111"/>
            </a:solidFill>
            <a:prstDash val="lgDash"/>
            <a:round/>
            <a:headEnd len="med" w="med" type="none"/>
            <a:tailEnd len="med" w="med" type="none"/>
          </a:ln>
        </p:spPr>
      </p:cxnSp>
      <p:sp>
        <p:nvSpPr>
          <p:cNvPr id="348" name="Google Shape;348;p47"/>
          <p:cNvSpPr/>
          <p:nvPr/>
        </p:nvSpPr>
        <p:spPr>
          <a:xfrm>
            <a:off x="5024725" y="1988600"/>
            <a:ext cx="1089900" cy="726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Canvas</a:t>
            </a:r>
            <a:endParaRPr>
              <a:solidFill>
                <a:srgbClr val="FFFFFF"/>
              </a:solidFill>
            </a:endParaRPr>
          </a:p>
        </p:txBody>
      </p:sp>
      <p:sp>
        <p:nvSpPr>
          <p:cNvPr id="349" name="Google Shape;349;p47"/>
          <p:cNvSpPr/>
          <p:nvPr/>
        </p:nvSpPr>
        <p:spPr>
          <a:xfrm>
            <a:off x="5024725" y="2782100"/>
            <a:ext cx="1089900" cy="726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Events</a:t>
            </a:r>
            <a:endParaRPr>
              <a:solidFill>
                <a:srgbClr val="FFFFFF"/>
              </a:solidFill>
            </a:endParaRPr>
          </a:p>
        </p:txBody>
      </p:sp>
      <p:cxnSp>
        <p:nvCxnSpPr>
          <p:cNvPr id="350" name="Google Shape;350;p47"/>
          <p:cNvCxnSpPr/>
          <p:nvPr/>
        </p:nvCxnSpPr>
        <p:spPr>
          <a:xfrm>
            <a:off x="3345575" y="2748650"/>
            <a:ext cx="1626300" cy="0"/>
          </a:xfrm>
          <a:prstGeom prst="straightConnector1">
            <a:avLst/>
          </a:prstGeom>
          <a:noFill/>
          <a:ln cap="flat" cmpd="sng" w="28575">
            <a:solidFill>
              <a:schemeClr val="dk2"/>
            </a:solidFill>
            <a:prstDash val="solid"/>
            <a:round/>
            <a:headEnd len="med" w="med" type="triangle"/>
            <a:tailEnd len="med" w="med" type="triangle"/>
          </a:ln>
        </p:spPr>
      </p:cxnSp>
      <p:sp>
        <p:nvSpPr>
          <p:cNvPr id="351" name="Google Shape;351;p47"/>
          <p:cNvSpPr txBox="1"/>
          <p:nvPr/>
        </p:nvSpPr>
        <p:spPr>
          <a:xfrm>
            <a:off x="1325850" y="1215350"/>
            <a:ext cx="2439600" cy="64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chemeClr val="dk1"/>
                </a:solidFill>
                <a:latin typeface="Roboto"/>
                <a:ea typeface="Roboto"/>
                <a:cs typeface="Roboto"/>
                <a:sym typeface="Roboto"/>
              </a:rPr>
              <a:t>Application</a:t>
            </a:r>
            <a:endParaRPr sz="2400">
              <a:solidFill>
                <a:schemeClr val="dk1"/>
              </a:solidFill>
              <a:latin typeface="Roboto"/>
              <a:ea typeface="Roboto"/>
              <a:cs typeface="Roboto"/>
              <a:sym typeface="Roboto"/>
            </a:endParaRPr>
          </a:p>
        </p:txBody>
      </p:sp>
      <p:sp>
        <p:nvSpPr>
          <p:cNvPr id="352" name="Google Shape;352;p47"/>
          <p:cNvSpPr txBox="1"/>
          <p:nvPr/>
        </p:nvSpPr>
        <p:spPr>
          <a:xfrm>
            <a:off x="4245775" y="1215350"/>
            <a:ext cx="2647800" cy="64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chemeClr val="dk1"/>
                </a:solidFill>
                <a:latin typeface="Roboto"/>
                <a:ea typeface="Roboto"/>
                <a:cs typeface="Roboto"/>
                <a:sym typeface="Roboto"/>
              </a:rPr>
              <a:t>Platform</a:t>
            </a:r>
            <a:endParaRPr sz="2400">
              <a:solidFill>
                <a:schemeClr val="dk1"/>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8"/>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Superpowered by Dart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9"/>
          <p:cNvSpPr txBox="1"/>
          <p:nvPr>
            <p:ph type="title"/>
          </p:nvPr>
        </p:nvSpPr>
        <p:spPr>
          <a:xfrm>
            <a:off x="490250" y="526350"/>
            <a:ext cx="8592600" cy="4090800"/>
          </a:xfrm>
          <a:prstGeom prst="rect">
            <a:avLst/>
          </a:prstGeom>
        </p:spPr>
        <p:txBody>
          <a:bodyPr anchorCtr="0" anchor="ctr" bIns="91425" lIns="91425" spcFirstLastPara="1" rIns="91425" wrap="square" tIns="91425">
            <a:noAutofit/>
          </a:bodyPr>
          <a:lstStyle/>
          <a:p>
            <a:pPr indent="-533400" lvl="0" marL="457200" rtl="0">
              <a:spcBef>
                <a:spcPts val="0"/>
              </a:spcBef>
              <a:spcAft>
                <a:spcPts val="0"/>
              </a:spcAft>
              <a:buSzPts val="4800"/>
              <a:buChar char="-"/>
            </a:pPr>
            <a:r>
              <a:rPr lang="en-GB"/>
              <a:t>Sound type system</a:t>
            </a:r>
            <a:endParaRPr/>
          </a:p>
          <a:p>
            <a:pPr indent="-533400" lvl="0" marL="457200" rtl="0">
              <a:spcBef>
                <a:spcPts val="0"/>
              </a:spcBef>
              <a:spcAft>
                <a:spcPts val="0"/>
              </a:spcAft>
              <a:buSzPts val="4800"/>
              <a:buChar char="-"/>
            </a:pPr>
            <a:r>
              <a:rPr lang="en-GB"/>
              <a:t>Tree Shaking</a:t>
            </a:r>
            <a:endParaRPr/>
          </a:p>
          <a:p>
            <a:pPr indent="-533400" lvl="0" marL="457200" rtl="0">
              <a:spcBef>
                <a:spcPts val="0"/>
              </a:spcBef>
              <a:spcAft>
                <a:spcPts val="0"/>
              </a:spcAft>
              <a:buSzPts val="4800"/>
              <a:buChar char="-"/>
            </a:pPr>
            <a:r>
              <a:rPr lang="en-GB"/>
              <a:t>Rich core libraries</a:t>
            </a:r>
            <a:endParaRPr/>
          </a:p>
          <a:p>
            <a:pPr indent="-533400" lvl="0" marL="457200" rtl="0">
              <a:spcBef>
                <a:spcPts val="0"/>
              </a:spcBef>
              <a:spcAft>
                <a:spcPts val="0"/>
              </a:spcAft>
              <a:buSzPts val="4800"/>
              <a:buChar char="-"/>
            </a:pPr>
            <a:r>
              <a:rPr lang="en-GB"/>
              <a:t>Multi-gen, lockless GC</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0"/>
          <p:cNvSpPr txBox="1"/>
          <p:nvPr>
            <p:ph type="title"/>
          </p:nvPr>
        </p:nvSpPr>
        <p:spPr>
          <a:xfrm>
            <a:off x="490250" y="526350"/>
            <a:ext cx="8117700" cy="4090800"/>
          </a:xfrm>
          <a:prstGeom prst="rect">
            <a:avLst/>
          </a:prstGeom>
        </p:spPr>
        <p:txBody>
          <a:bodyPr anchorCtr="0" anchor="ctr" bIns="91425" lIns="91425" spcFirstLastPara="1" rIns="91425" wrap="square" tIns="91425">
            <a:noAutofit/>
          </a:bodyPr>
          <a:lstStyle/>
          <a:p>
            <a:pPr indent="-533400" lvl="0" marL="457200" rtl="0">
              <a:spcBef>
                <a:spcPts val="0"/>
              </a:spcBef>
              <a:spcAft>
                <a:spcPts val="0"/>
              </a:spcAft>
              <a:buSzPts val="4800"/>
              <a:buChar char="-"/>
            </a:pPr>
            <a:r>
              <a:rPr lang="en-GB"/>
              <a:t>Single codebase for Android and iOS</a:t>
            </a:r>
            <a:endParaRPr/>
          </a:p>
          <a:p>
            <a:pPr indent="-533400" lvl="0" marL="457200" rtl="0">
              <a:spcBef>
                <a:spcPts val="0"/>
              </a:spcBef>
              <a:spcAft>
                <a:spcPts val="0"/>
              </a:spcAft>
              <a:buSzPts val="4800"/>
              <a:buChar char="-"/>
            </a:pPr>
            <a:r>
              <a:rPr lang="en-GB"/>
              <a:t>Rapid development cycles</a:t>
            </a:r>
            <a:endParaRPr/>
          </a:p>
          <a:p>
            <a:pPr indent="-533400" lvl="0" marL="457200" rtl="0">
              <a:spcBef>
                <a:spcPts val="0"/>
              </a:spcBef>
              <a:spcAft>
                <a:spcPts val="0"/>
              </a:spcAft>
              <a:buSzPts val="4800"/>
              <a:buChar char="-"/>
            </a:pPr>
            <a:r>
              <a:rPr lang="en-GB"/>
              <a:t>Great tooling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1"/>
          <p:cNvSpPr txBox="1"/>
          <p:nvPr>
            <p:ph type="title"/>
          </p:nvPr>
        </p:nvSpPr>
        <p:spPr>
          <a:xfrm>
            <a:off x="311700" y="1256050"/>
            <a:ext cx="8520600" cy="2030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GB" sz="3000"/>
              <a:t>“Running at 60 fps, user interfaces created with Flutter perform far better than those created with other cross-platform development frameworks.”</a:t>
            </a:r>
            <a:endParaRPr sz="3000"/>
          </a:p>
        </p:txBody>
      </p:sp>
      <p:sp>
        <p:nvSpPr>
          <p:cNvPr id="373" name="Google Shape;373;p5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1400">
                <a:solidFill>
                  <a:srgbClr val="FFFFFF"/>
                </a:solidFill>
                <a:latin typeface="Arial"/>
                <a:ea typeface="Arial"/>
                <a:cs typeface="Arial"/>
                <a:sym typeface="Arial"/>
              </a:rPr>
              <a:t>code.tutsplus.com/tutorials/developing-an-android-app-with-flutter--cms-28270</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490250" y="526350"/>
            <a:ext cx="7401600" cy="4090800"/>
          </a:xfrm>
          <a:prstGeom prst="rect">
            <a:avLst/>
          </a:prstGeom>
        </p:spPr>
        <p:txBody>
          <a:bodyPr anchorCtr="0" anchor="ctr" bIns="91425" lIns="91425" spcFirstLastPara="1" rIns="91425" wrap="square" tIns="91425">
            <a:noAutofit/>
          </a:bodyPr>
          <a:lstStyle/>
          <a:p>
            <a:pPr indent="-533400" lvl="0" marL="457200" rtl="0">
              <a:spcBef>
                <a:spcPts val="0"/>
              </a:spcBef>
              <a:spcAft>
                <a:spcPts val="0"/>
              </a:spcAft>
              <a:buSzPts val="4800"/>
              <a:buAutoNum type="arabicPeriod"/>
            </a:pPr>
            <a:r>
              <a:rPr lang="en-GB"/>
              <a:t>Developer Experience</a:t>
            </a:r>
            <a:endParaRPr/>
          </a:p>
          <a:p>
            <a:pPr indent="-533400" lvl="0" marL="457200" rtl="0">
              <a:spcBef>
                <a:spcPts val="0"/>
              </a:spcBef>
              <a:spcAft>
                <a:spcPts val="0"/>
              </a:spcAft>
              <a:buSzPts val="4800"/>
              <a:buAutoNum type="arabicPeriod"/>
            </a:pPr>
            <a:r>
              <a:rPr lang="en-GB"/>
              <a:t>Performance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2"/>
          <p:cNvSpPr txBox="1"/>
          <p:nvPr>
            <p:ph type="title"/>
          </p:nvPr>
        </p:nvSpPr>
        <p:spPr>
          <a:xfrm>
            <a:off x="311700" y="1256050"/>
            <a:ext cx="8520600" cy="2030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sz="3000"/>
              <a:t>“Coding with Dart and Flutter rekindled the joy I had when I started with mobile dev way back when … No B.S.”</a:t>
            </a:r>
            <a:endParaRPr sz="3000"/>
          </a:p>
        </p:txBody>
      </p:sp>
      <p:sp>
        <p:nvSpPr>
          <p:cNvPr id="379" name="Google Shape;379;p52"/>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400">
                <a:solidFill>
                  <a:srgbClr val="FFFFFF"/>
                </a:solidFill>
                <a:latin typeface="Arial"/>
                <a:ea typeface="Arial"/>
                <a:cs typeface="Arial"/>
                <a:sym typeface="Arial"/>
              </a:rPr>
              <a:t>traversoft.com/blog/2017/08/08/conference-app-flutter</a:t>
            </a:r>
            <a:endParaRPr>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3"/>
          <p:cNvSpPr txBox="1"/>
          <p:nvPr>
            <p:ph type="title"/>
          </p:nvPr>
        </p:nvSpPr>
        <p:spPr>
          <a:xfrm>
            <a:off x="311700" y="1256050"/>
            <a:ext cx="8520600" cy="2030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sz="3000"/>
              <a:t>"The UI is butter smooth (when building a release version), I have never seen such a smooth Android app"</a:t>
            </a:r>
            <a:endParaRPr sz="3000"/>
          </a:p>
        </p:txBody>
      </p:sp>
      <p:sp>
        <p:nvSpPr>
          <p:cNvPr id="385" name="Google Shape;385;p53"/>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400">
                <a:solidFill>
                  <a:srgbClr val="FFFFFF"/>
                </a:solidFill>
              </a:rPr>
              <a:t>Pascal Welsch, Speaker at Droidcon Berlin</a:t>
            </a:r>
            <a:endParaRPr sz="1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Additional resources</a:t>
            </a:r>
            <a:endParaRPr/>
          </a:p>
        </p:txBody>
      </p:sp>
      <p:sp>
        <p:nvSpPr>
          <p:cNvPr id="391" name="Google Shape;391;p5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GB"/>
              <a:t>Blog:</a:t>
            </a:r>
            <a:r>
              <a:rPr lang="en-GB"/>
              <a:t> </a:t>
            </a:r>
            <a:r>
              <a:rPr lang="en-GB"/>
              <a:t>What’s Revolutionary about Flutter by Wm Leler: goo.gl/bZcFR9</a:t>
            </a:r>
            <a:endParaRPr/>
          </a:p>
          <a:p>
            <a:pPr indent="0" lvl="0" marL="0" rtl="0">
              <a:spcBef>
                <a:spcPts val="1600"/>
              </a:spcBef>
              <a:spcAft>
                <a:spcPts val="0"/>
              </a:spcAft>
              <a:buNone/>
            </a:pPr>
            <a:r>
              <a:rPr b="1" lang="en-GB"/>
              <a:t>Video:</a:t>
            </a:r>
            <a:r>
              <a:rPr lang="en-GB"/>
              <a:t> Flutter's Rendering Pipeline by Adam Barth: youtu.be/UUfXWzp0-DU</a:t>
            </a:r>
            <a:endParaRPr/>
          </a:p>
          <a:p>
            <a:pPr indent="0" lvl="0" marL="0" rtl="0">
              <a:spcBef>
                <a:spcPts val="1600"/>
              </a:spcBef>
              <a:spcAft>
                <a:spcPts val="0"/>
              </a:spcAft>
              <a:buNone/>
            </a:pPr>
            <a:r>
              <a:rPr b="1" lang="en-GB"/>
              <a:t>Video:</a:t>
            </a:r>
            <a:r>
              <a:rPr lang="en-GB"/>
              <a:t> The Mahogany Staircase by Ian Hickson: youtu.be/dkyY9WCGMi0</a:t>
            </a:r>
            <a:endParaRPr b="1"/>
          </a:p>
          <a:p>
            <a:pPr indent="0" lvl="0" marL="0" rtl="0">
              <a:spcBef>
                <a:spcPts val="0"/>
              </a:spcBef>
              <a:spcAft>
                <a:spcPts val="0"/>
              </a:spcAft>
              <a:buNone/>
            </a:pPr>
            <a:r>
              <a:t/>
            </a:r>
            <a:endParaRPr b="1"/>
          </a:p>
          <a:p>
            <a:pPr indent="0" lvl="0" marL="0" rtl="0">
              <a:spcBef>
                <a:spcPts val="1600"/>
              </a:spcBef>
              <a:spcAft>
                <a:spcPts val="1600"/>
              </a:spcAft>
              <a:buNone/>
            </a:pPr>
            <a:r>
              <a:rPr b="1" lang="en-GB"/>
              <a:t>And of course</a:t>
            </a:r>
            <a:r>
              <a:rPr lang="en-GB"/>
              <a:t>: github.com/flutter &amp; flutter.io</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5"/>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Thank you!</a:t>
            </a:r>
            <a:endParaRPr/>
          </a:p>
        </p:txBody>
      </p:sp>
      <p:sp>
        <p:nvSpPr>
          <p:cNvPr id="397" name="Google Shape;397;p55"/>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Tim Messerschmidt</a:t>
            </a:r>
            <a:endParaRPr/>
          </a:p>
          <a:p>
            <a:pPr indent="0" lvl="0" marL="0">
              <a:spcBef>
                <a:spcPts val="0"/>
              </a:spcBef>
              <a:spcAft>
                <a:spcPts val="0"/>
              </a:spcAft>
              <a:buNone/>
            </a:pPr>
            <a:r>
              <a:rPr lang="en-GB"/>
              <a:t>Regional Lead, Developer Relations</a:t>
            </a:r>
            <a:endParaRPr/>
          </a:p>
          <a:p>
            <a:pPr indent="0" lvl="0" marL="0">
              <a:spcBef>
                <a:spcPts val="0"/>
              </a:spcBef>
              <a:spcAft>
                <a:spcPts val="0"/>
              </a:spcAft>
              <a:buNone/>
            </a:pPr>
            <a:r>
              <a:rPr lang="en-GB"/>
              <a:t>messerschmidt@google.com</a:t>
            </a:r>
            <a:endParaRPr/>
          </a:p>
          <a:p>
            <a:pPr indent="0" lvl="0" marL="0">
              <a:spcBef>
                <a:spcPts val="0"/>
              </a:spcBef>
              <a:spcAft>
                <a:spcPts val="0"/>
              </a:spcAft>
              <a:buNone/>
            </a:pPr>
            <a:r>
              <a:rPr lang="en-GB"/>
              <a:t>@SeraAndroid</a:t>
            </a:r>
            <a:endParaRPr/>
          </a:p>
          <a:p>
            <a:pPr indent="0" lvl="0" marL="0">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Design-oriented</a:t>
            </a:r>
            <a:endParaRPr/>
          </a:p>
          <a:p>
            <a:pPr indent="0" lvl="0" marL="0" rtl="0">
              <a:spcBef>
                <a:spcPts val="0"/>
              </a:spcBef>
              <a:spcAft>
                <a:spcPts val="0"/>
              </a:spcAft>
              <a:buNone/>
            </a:pPr>
            <a:r>
              <a:rPr lang="en-GB"/>
              <a:t>Development Flow</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2193900"/>
            <a:ext cx="39045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What do you see here?</a:t>
            </a:r>
            <a:endParaRPr/>
          </a:p>
        </p:txBody>
      </p:sp>
      <p:pic>
        <p:nvPicPr>
          <p:cNvPr id="116" name="Google Shape;116;p18"/>
          <p:cNvPicPr preferRelativeResize="0"/>
          <p:nvPr/>
        </p:nvPicPr>
        <p:blipFill>
          <a:blip r:embed="rId3">
            <a:alphaModFix/>
          </a:blip>
          <a:stretch>
            <a:fillRect/>
          </a:stretch>
        </p:blipFill>
        <p:spPr>
          <a:xfrm>
            <a:off x="4811300" y="152400"/>
            <a:ext cx="3036284"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9"/>
          <p:cNvSpPr txBox="1"/>
          <p:nvPr>
            <p:ph idx="1" type="body"/>
          </p:nvPr>
        </p:nvSpPr>
        <p:spPr>
          <a:xfrm>
            <a:off x="387900" y="1614900"/>
            <a:ext cx="3493200" cy="1913700"/>
          </a:xfrm>
          <a:prstGeom prst="rect">
            <a:avLst/>
          </a:prstGeom>
        </p:spPr>
        <p:txBody>
          <a:bodyPr anchorCtr="0" anchor="ctr" bIns="91425" lIns="91425" spcFirstLastPara="1" rIns="91425" wrap="square" tIns="91425">
            <a:noAutofit/>
          </a:bodyPr>
          <a:lstStyle/>
          <a:p>
            <a:pPr indent="0" lvl="0" marL="0" rtl="0">
              <a:lnSpc>
                <a:spcPct val="100000"/>
              </a:lnSpc>
              <a:spcBef>
                <a:spcPts val="0"/>
              </a:spcBef>
              <a:spcAft>
                <a:spcPts val="0"/>
              </a:spcAft>
              <a:buNone/>
            </a:pPr>
            <a:r>
              <a:rPr lang="en-GB" sz="2400">
                <a:solidFill>
                  <a:schemeClr val="dk1"/>
                </a:solidFill>
              </a:rPr>
              <a:t>Diagram the Layout</a:t>
            </a:r>
            <a:endParaRPr sz="2400">
              <a:solidFill>
                <a:schemeClr val="dk1"/>
              </a:solidFill>
            </a:endParaRPr>
          </a:p>
          <a:p>
            <a:pPr indent="0" lvl="0" marL="0" rtl="0">
              <a:lnSpc>
                <a:spcPct val="100000"/>
              </a:lnSpc>
              <a:spcBef>
                <a:spcPts val="0"/>
              </a:spcBef>
              <a:spcAft>
                <a:spcPts val="0"/>
              </a:spcAft>
              <a:buNone/>
            </a:pPr>
            <a:r>
              <a:t/>
            </a:r>
            <a:endParaRPr>
              <a:solidFill>
                <a:schemeClr val="dk1"/>
              </a:solidFill>
            </a:endParaRPr>
          </a:p>
          <a:p>
            <a:pPr indent="-304800" lvl="0" marL="457200" rtl="0">
              <a:spcBef>
                <a:spcPts val="0"/>
              </a:spcBef>
              <a:spcAft>
                <a:spcPts val="0"/>
              </a:spcAft>
              <a:buSzPts val="1200"/>
              <a:buChar char="-"/>
            </a:pPr>
            <a:r>
              <a:rPr lang="en-GB"/>
              <a:t>Look for rows and columns</a:t>
            </a:r>
            <a:endParaRPr/>
          </a:p>
          <a:p>
            <a:pPr indent="-304800" lvl="0" marL="457200" rtl="0">
              <a:spcBef>
                <a:spcPts val="0"/>
              </a:spcBef>
              <a:spcAft>
                <a:spcPts val="0"/>
              </a:spcAft>
              <a:buSzPts val="1200"/>
              <a:buChar char="-"/>
            </a:pPr>
            <a:r>
              <a:rPr lang="en-GB"/>
              <a:t>Is there a grid?</a:t>
            </a:r>
            <a:endParaRPr/>
          </a:p>
          <a:p>
            <a:pPr indent="-304800" lvl="0" marL="457200" rtl="0">
              <a:spcBef>
                <a:spcPts val="0"/>
              </a:spcBef>
              <a:spcAft>
                <a:spcPts val="0"/>
              </a:spcAft>
              <a:buSzPts val="1200"/>
              <a:buChar char="-"/>
            </a:pPr>
            <a:r>
              <a:rPr lang="en-GB"/>
              <a:t>Any overlapping elements?</a:t>
            </a:r>
            <a:endParaRPr/>
          </a:p>
          <a:p>
            <a:pPr indent="-304800" lvl="0" marL="457200" rtl="0">
              <a:spcBef>
                <a:spcPts val="0"/>
              </a:spcBef>
              <a:spcAft>
                <a:spcPts val="0"/>
              </a:spcAft>
              <a:buSzPts val="1200"/>
              <a:buChar char="-"/>
            </a:pPr>
            <a:r>
              <a:rPr lang="en-GB"/>
              <a:t>Do we need tabs?</a:t>
            </a:r>
            <a:endParaRPr/>
          </a:p>
          <a:p>
            <a:pPr indent="-304800" lvl="0" marL="457200">
              <a:spcBef>
                <a:spcPts val="0"/>
              </a:spcBef>
              <a:spcAft>
                <a:spcPts val="0"/>
              </a:spcAft>
              <a:buSzPts val="1200"/>
              <a:buChar char="-"/>
            </a:pPr>
            <a:r>
              <a:rPr lang="en-GB"/>
              <a:t>Padding, alignment or borders needed?</a:t>
            </a:r>
            <a:endParaRPr/>
          </a:p>
        </p:txBody>
      </p:sp>
      <p:pic>
        <p:nvPicPr>
          <p:cNvPr id="122" name="Google Shape;122;p19"/>
          <p:cNvPicPr preferRelativeResize="0"/>
          <p:nvPr/>
        </p:nvPicPr>
        <p:blipFill rotWithShape="1">
          <a:blip r:embed="rId3">
            <a:alphaModFix/>
          </a:blip>
          <a:srcRect b="25110" l="0" r="0" t="0"/>
          <a:stretch/>
        </p:blipFill>
        <p:spPr>
          <a:xfrm>
            <a:off x="5535288" y="446176"/>
            <a:ext cx="4359574" cy="4536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Designing bottom up</a:t>
            </a:r>
            <a:endParaRPr/>
          </a:p>
        </p:txBody>
      </p:sp>
      <p:pic>
        <p:nvPicPr>
          <p:cNvPr id="128" name="Google Shape;128;p20"/>
          <p:cNvPicPr preferRelativeResize="0"/>
          <p:nvPr/>
        </p:nvPicPr>
        <p:blipFill>
          <a:blip r:embed="rId3">
            <a:alphaModFix/>
          </a:blip>
          <a:stretch>
            <a:fillRect/>
          </a:stretch>
        </p:blipFill>
        <p:spPr>
          <a:xfrm>
            <a:off x="311700" y="1898752"/>
            <a:ext cx="3999900" cy="1345995"/>
          </a:xfrm>
          <a:prstGeom prst="rect">
            <a:avLst/>
          </a:prstGeom>
          <a:noFill/>
          <a:ln>
            <a:noFill/>
          </a:ln>
        </p:spPr>
      </p:pic>
      <p:pic>
        <p:nvPicPr>
          <p:cNvPr id="129" name="Google Shape;129;p20"/>
          <p:cNvPicPr preferRelativeResize="0"/>
          <p:nvPr/>
        </p:nvPicPr>
        <p:blipFill>
          <a:blip r:embed="rId4">
            <a:alphaModFix/>
          </a:blip>
          <a:stretch>
            <a:fillRect/>
          </a:stretch>
        </p:blipFill>
        <p:spPr>
          <a:xfrm>
            <a:off x="4832400" y="1812920"/>
            <a:ext cx="3999901" cy="15176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1"/>
          <p:cNvSpPr/>
          <p:nvPr/>
        </p:nvSpPr>
        <p:spPr>
          <a:xfrm>
            <a:off x="0" y="1122950"/>
            <a:ext cx="4358100" cy="3293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highlight>
                <a:schemeClr val="accent5"/>
              </a:highlight>
            </a:endParaRPr>
          </a:p>
        </p:txBody>
      </p:sp>
      <p:sp>
        <p:nvSpPr>
          <p:cNvPr id="135" name="Google Shape;135;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HTML/CSS Analogs in Flutter</a:t>
            </a:r>
            <a:endParaRPr/>
          </a:p>
        </p:txBody>
      </p:sp>
      <p:sp>
        <p:nvSpPr>
          <p:cNvPr id="136" name="Google Shape;136;p21"/>
          <p:cNvSpPr/>
          <p:nvPr/>
        </p:nvSpPr>
        <p:spPr>
          <a:xfrm>
            <a:off x="4358100" y="1122950"/>
            <a:ext cx="4785900" cy="3293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highlight>
                <a:schemeClr val="accent5"/>
              </a:highlight>
            </a:endParaRPr>
          </a:p>
        </p:txBody>
      </p:sp>
      <p:sp>
        <p:nvSpPr>
          <p:cNvPr id="137" name="Google Shape;137;p21"/>
          <p:cNvSpPr txBox="1"/>
          <p:nvPr>
            <p:ph idx="2" type="body"/>
          </p:nvPr>
        </p:nvSpPr>
        <p:spPr>
          <a:xfrm>
            <a:off x="4661125" y="1122875"/>
            <a:ext cx="4482900" cy="3293400"/>
          </a:xfrm>
          <a:prstGeom prst="rect">
            <a:avLst/>
          </a:prstGeom>
        </p:spPr>
        <p:txBody>
          <a:bodyPr anchorCtr="0" anchor="ctr" bIns="91425" lIns="91425" spcFirstLastPara="1" rIns="91425" wrap="square" tIns="91425">
            <a:noAutofit/>
          </a:bodyPr>
          <a:lstStyle/>
          <a:p>
            <a:pPr indent="0" lvl="0" marL="127000" marR="127000" rtl="0">
              <a:lnSpc>
                <a:spcPct val="150000"/>
              </a:lnSpc>
              <a:spcBef>
                <a:spcPts val="500"/>
              </a:spcBef>
              <a:spcAft>
                <a:spcPts val="500"/>
              </a:spcAft>
              <a:buNone/>
            </a:pPr>
            <a:r>
              <a:rPr lang="en-GB" sz="1000">
                <a:solidFill>
                  <a:srgbClr val="FFFFFF"/>
                </a:solidFill>
                <a:latin typeface="Roboto Mono"/>
                <a:ea typeface="Roboto Mono"/>
                <a:cs typeface="Roboto Mono"/>
                <a:sym typeface="Roboto Mono"/>
              </a:rPr>
              <a:t>var container = new Container( // grey box</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child: new Text(</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"Lorem ipsum",</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style: new TextStyle(</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fontSize: 24.0</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fontWeight: FontWeight.w900,</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fontFamily: "Georgia",</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width: 320.0,</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height: 240.0,</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color: Colors.grey[300],</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a:t>
            </a:r>
            <a:endParaRPr>
              <a:solidFill>
                <a:srgbClr val="FFFFFF"/>
              </a:solidFill>
            </a:endParaRPr>
          </a:p>
        </p:txBody>
      </p:sp>
      <p:sp>
        <p:nvSpPr>
          <p:cNvPr id="138" name="Google Shape;138;p21"/>
          <p:cNvSpPr txBox="1"/>
          <p:nvPr>
            <p:ph idx="1" type="body"/>
          </p:nvPr>
        </p:nvSpPr>
        <p:spPr>
          <a:xfrm>
            <a:off x="311700" y="1122950"/>
            <a:ext cx="4046400" cy="3293400"/>
          </a:xfrm>
          <a:prstGeom prst="rect">
            <a:avLst/>
          </a:prstGeom>
        </p:spPr>
        <p:txBody>
          <a:bodyPr anchorCtr="0" anchor="ctr" bIns="91425" lIns="91425" spcFirstLastPara="1" rIns="91425" wrap="square" tIns="91425">
            <a:noAutofit/>
          </a:bodyPr>
          <a:lstStyle/>
          <a:p>
            <a:pPr indent="0" lvl="0" marL="127000" marR="127000" rtl="0">
              <a:lnSpc>
                <a:spcPct val="150000"/>
              </a:lnSpc>
              <a:spcBef>
                <a:spcPts val="500"/>
              </a:spcBef>
              <a:spcAft>
                <a:spcPts val="0"/>
              </a:spcAft>
              <a:buNone/>
            </a:pPr>
            <a:r>
              <a:rPr lang="en-GB" sz="1000">
                <a:solidFill>
                  <a:srgbClr val="FFFFFF"/>
                </a:solidFill>
                <a:latin typeface="Roboto Mono"/>
                <a:ea typeface="Roboto Mono"/>
                <a:cs typeface="Roboto Mono"/>
                <a:sym typeface="Roboto Mono"/>
              </a:rPr>
              <a:t>&lt;div class="greybox"&gt;</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Lorem ipsum</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&lt;/div&gt;</a:t>
            </a:r>
            <a:br>
              <a:rPr lang="en-GB" sz="1000">
                <a:solidFill>
                  <a:srgbClr val="FFFFFF"/>
                </a:solidFill>
                <a:latin typeface="Roboto Mono"/>
                <a:ea typeface="Roboto Mono"/>
                <a:cs typeface="Roboto Mono"/>
                <a:sym typeface="Roboto Mono"/>
              </a:rPr>
            </a:br>
            <a:endParaRPr sz="1000">
              <a:solidFill>
                <a:srgbClr val="FFFFFF"/>
              </a:solidFill>
              <a:latin typeface="Roboto Mono"/>
              <a:ea typeface="Roboto Mono"/>
              <a:cs typeface="Roboto Mono"/>
              <a:sym typeface="Roboto Mono"/>
            </a:endParaRPr>
          </a:p>
          <a:p>
            <a:pPr indent="0" lvl="0" marL="127000" marR="127000" rtl="0">
              <a:lnSpc>
                <a:spcPct val="150000"/>
              </a:lnSpc>
              <a:spcBef>
                <a:spcPts val="500"/>
              </a:spcBef>
              <a:spcAft>
                <a:spcPts val="500"/>
              </a:spcAft>
              <a:buNone/>
            </a:pPr>
            <a:r>
              <a:rPr lang="en-GB" sz="1000">
                <a:solidFill>
                  <a:srgbClr val="FFFFFF"/>
                </a:solidFill>
                <a:latin typeface="Roboto Mono"/>
                <a:ea typeface="Roboto Mono"/>
                <a:cs typeface="Roboto Mono"/>
                <a:sym typeface="Roboto Mono"/>
              </a:rPr>
              <a:t>.greybox {</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background-color: #e0e0e0; /* grey 300 */</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width: 320px;</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height: 240px;</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font: 900 24px Georgia;</a:t>
            </a:r>
            <a:br>
              <a:rPr lang="en-GB" sz="1000">
                <a:solidFill>
                  <a:srgbClr val="FFFFFF"/>
                </a:solidFill>
                <a:latin typeface="Roboto Mono"/>
                <a:ea typeface="Roboto Mono"/>
                <a:cs typeface="Roboto Mono"/>
                <a:sym typeface="Roboto Mono"/>
              </a:rPr>
            </a:br>
            <a:r>
              <a:rPr lang="en-GB" sz="1000">
                <a:solidFill>
                  <a:srgbClr val="FFFFFF"/>
                </a:solidFill>
                <a:latin typeface="Roboto Mono"/>
                <a:ea typeface="Roboto Mono"/>
                <a:cs typeface="Roboto Mono"/>
                <a:sym typeface="Roboto Mono"/>
              </a:rPr>
              <a:t>    }</a:t>
            </a:r>
            <a:endParaRPr>
              <a:solidFill>
                <a:srgbClr val="FFFFFF"/>
              </a:solidFill>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